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6" r:id="rId2"/>
    <p:sldId id="25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64"/>
    <a:srgbClr val="80A5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70" autoAdjust="0"/>
  </p:normalViewPr>
  <p:slideViewPr>
    <p:cSldViewPr snapToGrid="0" snapToObjects="1">
      <p:cViewPr>
        <p:scale>
          <a:sx n="80" d="100"/>
          <a:sy n="80" d="100"/>
        </p:scale>
        <p:origin x="-10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0D190D88-B009-4E50-93F9-B4717F5A37A7}" type="datetimeFigureOut">
              <a:rPr lang="en-US" smtClean="0"/>
              <a:pPr/>
              <a:t>12/22/2015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6CB96BE1-E47A-46BB-9BE9-3A07B6A0A1D1}" type="slidenum">
              <a:rPr lang="en-US" smtClean="0"/>
              <a:pPr/>
              <a:t>‹#›</a:t>
            </a:fld>
            <a:endParaRPr lang="en-US"/>
          </a:p>
        </p:txBody>
      </p:sp>
    </p:spTree>
    <p:extLst>
      <p:ext uri="{BB962C8B-B14F-4D97-AF65-F5344CB8AC3E}">
        <p14:creationId xmlns:p14="http://schemas.microsoft.com/office/powerpoint/2010/main" val="410724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C8A5C3A-079F-3A47-B1DC-163AC5C09A48}" type="datetimeFigureOut">
              <a:rPr lang="en-US" smtClean="0"/>
              <a:pPr/>
              <a:t>12/22/2015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C01939D1-5DBE-6643-8E87-FA8A95583212}" type="slidenum">
              <a:rPr lang="en-US" smtClean="0"/>
              <a:pPr/>
              <a:t>‹#›</a:t>
            </a:fld>
            <a:endParaRPr lang="en-US"/>
          </a:p>
        </p:txBody>
      </p:sp>
    </p:spTree>
    <p:extLst>
      <p:ext uri="{BB962C8B-B14F-4D97-AF65-F5344CB8AC3E}">
        <p14:creationId xmlns:p14="http://schemas.microsoft.com/office/powerpoint/2010/main" val="25464432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FACILITATOR NOTES:</a:t>
            </a:r>
          </a:p>
          <a:p>
            <a:r>
              <a:rPr lang="en-US" dirty="0" smtClean="0"/>
              <a:t>Introduction-  Please read through the program name and explain to the audience that this presentation will give a brief overview of the TEA Fellowship, a professional development opportunity designed for full-time secondary school teachers. The objective of this presentation is to inform prospective TEA Fellows of the program implementers’ roles, provide detail on the various program components, eligibility requirements and selection criteria. </a:t>
            </a:r>
          </a:p>
          <a:p>
            <a:endParaRPr lang="en-US" dirty="0" smtClean="0"/>
          </a:p>
          <a:p>
            <a:endParaRPr lang="en-US" dirty="0" smtClean="0"/>
          </a:p>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TEA Alumni small grants are awarded through an open competition.  In order to apply for an Alumni small grant, Fellows submit a proposal detailing their plan for the utilization of the funds.  Fellows will receive thorough training on how to complete an Alumni small grant proposal during the</a:t>
            </a:r>
            <a:r>
              <a:rPr lang="en-US" baseline="0" dirty="0" smtClean="0"/>
              <a:t> program. </a:t>
            </a:r>
            <a:endParaRPr lang="en-US" dirty="0" smtClean="0"/>
          </a:p>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the following categories of ineligibility:</a:t>
            </a:r>
          </a:p>
          <a:p>
            <a:endParaRPr lang="en-US" dirty="0" smtClean="0"/>
          </a:p>
          <a:p>
            <a:r>
              <a:rPr lang="en-US" dirty="0" smtClean="0"/>
              <a:t>Former participants of ILEP, TEA, Partners in Education (</a:t>
            </a:r>
            <a:r>
              <a:rPr lang="en-US" dirty="0" err="1" smtClean="0"/>
              <a:t>PiE</a:t>
            </a:r>
            <a:r>
              <a:rPr lang="en-US" dirty="0" smtClean="0"/>
              <a:t>) or the Fulbright Teacher Exchange Program are ineligible to apply.  </a:t>
            </a:r>
          </a:p>
          <a:p>
            <a:endParaRPr lang="en-US" dirty="0" smtClean="0"/>
          </a:p>
          <a:p>
            <a:r>
              <a:rPr lang="en-US" dirty="0" smtClean="0"/>
              <a:t>Staff or families of staff at a U.S. Embassy or Fulbright Commission are not eligible to apply.</a:t>
            </a:r>
          </a:p>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Candidates may also be nominated as alternates, in which case they may be selected to be a finalist if a slot becomes available.  Please note: if a finalist slot becomes available, alternates are drawn from the global pool of alternates (not simply from their country cohort of alternates) to be moved into a finalist position.</a:t>
            </a:r>
          </a:p>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tx1"/>
                </a:solidFill>
              </a:rPr>
              <a:t>Posts/</a:t>
            </a:r>
            <a:r>
              <a:rPr lang="en-US" b="1" baseline="0" dirty="0" smtClean="0">
                <a:solidFill>
                  <a:schemeClr val="tx1"/>
                </a:solidFill>
              </a:rPr>
              <a:t> Commissions: Please insert your contact information in the slide above and note to potential applicants whom their point of contact should be throughout the recruitment and selection process. </a:t>
            </a:r>
            <a:r>
              <a:rPr lang="en-US" sz="1200" b="1" kern="1200" dirty="0" smtClean="0">
                <a:solidFill>
                  <a:schemeClr val="tx1"/>
                </a:solidFill>
                <a:effectLst/>
                <a:latin typeface="+mn-lt"/>
                <a:ea typeface="+mn-ea"/>
                <a:cs typeface="+mn-cs"/>
              </a:rPr>
              <a:t>New to this year, Regional English Language Offices (RELOs) have been offered the opportunity to participate in the recruitment and selection process and support the program in identifying and selecting TEA candidates. RELOs are invited to nominate one English teacher per eligible country. If this is</a:t>
            </a:r>
            <a:r>
              <a:rPr lang="en-US" sz="1200" b="1" kern="1200" baseline="0" dirty="0" smtClean="0">
                <a:solidFill>
                  <a:schemeClr val="tx1"/>
                </a:solidFill>
                <a:effectLst/>
                <a:latin typeface="+mn-lt"/>
                <a:ea typeface="+mn-ea"/>
                <a:cs typeface="+mn-cs"/>
              </a:rPr>
              <a:t> the case in your location, please insert that information as well. </a:t>
            </a:r>
            <a:endParaRPr lang="en-US" b="1" baseline="0" dirty="0" smtClean="0">
              <a:solidFill>
                <a:schemeClr val="tx1"/>
              </a:solidFill>
            </a:endParaRPr>
          </a:p>
          <a:p>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C01939D1-5DBE-6643-8E87-FA8A9558321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Please highlight the intensity of the program.  TEA participants will be involved in mandatory program activities a minimum of 35-40</a:t>
            </a:r>
            <a:r>
              <a:rPr lang="en-US" baseline="0" dirty="0" smtClean="0"/>
              <a:t> </a:t>
            </a:r>
            <a:r>
              <a:rPr lang="en-US" dirty="0" smtClean="0"/>
              <a:t>hours per week. The intensity of the program can be demonstrated by the next slide, a sample weekly schedule. </a:t>
            </a:r>
          </a:p>
        </p:txBody>
      </p:sp>
    </p:spTree>
    <p:extLst>
      <p:ext uri="{BB962C8B-B14F-4D97-AF65-F5344CB8AC3E}">
        <p14:creationId xmlns:p14="http://schemas.microsoft.com/office/powerpoint/2010/main" val="222426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Please note that this slide is just a sample and that program schedules vary across Host Universities. The main point is that TEA Fellows will be engaged in program related activities </a:t>
            </a:r>
            <a:r>
              <a:rPr lang="en-US" b="1" dirty="0" smtClean="0"/>
              <a:t>at least 35-40 hours per week</a:t>
            </a:r>
            <a:r>
              <a:rPr lang="en-US" dirty="0" smtClean="0"/>
              <a:t>.</a:t>
            </a:r>
            <a:r>
              <a:rPr lang="en-US" b="1" dirty="0" smtClean="0"/>
              <a:t> </a:t>
            </a:r>
          </a:p>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of the benefits of TEA is that participating teachers have the opportunity to not only collaborate with professionals from the U.S. education community but with teachers from across the globe as well.   TEA Fellows are generally placed at Host Universities with at least one other teacher from their home country. </a:t>
            </a:r>
          </a:p>
          <a:p>
            <a:endParaRPr lang="en-US" b="1" dirty="0" smtClean="0">
              <a:solidFill>
                <a:srgbClr val="FF0000"/>
              </a:solidFill>
            </a:endParaRPr>
          </a:p>
        </p:txBody>
      </p:sp>
    </p:spTree>
    <p:extLst>
      <p:ext uri="{BB962C8B-B14F-4D97-AF65-F5344CB8AC3E}">
        <p14:creationId xmlns:p14="http://schemas.microsoft.com/office/powerpoint/2010/main" val="222426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education course is the cornerstone of the program and is designed specifically for the TEA Fellows.  </a:t>
            </a:r>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Host Universities will also have education sessions designed specifically for the subject disciplines, allowing for smaller breakout sessions in which Fellows can focus on teaching trends and best practices related to their particular subject area.</a:t>
            </a:r>
          </a:p>
          <a:p>
            <a:endParaRPr lang="en-US" dirty="0" smtClean="0"/>
          </a:p>
          <a:p>
            <a:r>
              <a:rPr lang="en-US" dirty="0" smtClean="0"/>
              <a:t>TEA Fellows technology skills and experience will be assessed in advance of the program.  Fellows may be placed in differentiated courses according to their technology skills and experience. </a:t>
            </a:r>
          </a:p>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Fellows will be matched with a U.S. secondary school teacher in their same or similar teaching discipline.  Fellows will have the opportunity to observe the U.S. classroom as well as team teach and lead lessons during the practicum.  Practicum schedules vary across Host Universities.</a:t>
            </a:r>
          </a:p>
          <a:p>
            <a:endParaRPr lang="en-US" baseline="0" dirty="0" smtClean="0"/>
          </a:p>
        </p:txBody>
      </p:sp>
    </p:spTree>
    <p:extLst>
      <p:ext uri="{BB962C8B-B14F-4D97-AF65-F5344CB8AC3E}">
        <p14:creationId xmlns:p14="http://schemas.microsoft.com/office/powerpoint/2010/main" val="2224260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810" y="3487220"/>
            <a:ext cx="6539322" cy="2242441"/>
          </a:xfrm>
        </p:spPr>
        <p:txBody>
          <a:bodyPr anchor="ctr">
            <a:noAutofit/>
          </a:bodyPr>
          <a:lstStyle>
            <a:lvl1pPr>
              <a:lnSpc>
                <a:spcPct val="100000"/>
              </a:lnSpc>
              <a:defRPr sz="5000">
                <a:solidFill>
                  <a:schemeClr val="bg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4810" y="5729661"/>
            <a:ext cx="6539322" cy="486359"/>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pPr/>
              <a:t>12/22/2015</a:t>
            </a:fld>
            <a:endParaRPr lang="en-US" dirty="0"/>
          </a:p>
        </p:txBody>
      </p:sp>
      <p:sp>
        <p:nvSpPr>
          <p:cNvPr id="8" name="Slide Number Placeholder 7"/>
          <p:cNvSpPr>
            <a:spLocks noGrp="1"/>
          </p:cNvSpPr>
          <p:nvPr>
            <p:ph type="sldNum" sz="quarter" idx="11"/>
          </p:nvPr>
        </p:nvSpPr>
        <p:spPr>
          <a:xfrm>
            <a:off x="8615801" y="6356351"/>
            <a:ext cx="528199" cy="501650"/>
          </a:xfrm>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Footer Text</a:t>
            </a:r>
            <a:endParaRPr lang="en-US" dirty="0"/>
          </a:p>
        </p:txBody>
      </p:sp>
      <p:sp>
        <p:nvSpPr>
          <p:cNvPr id="5" name="Picture Placeholder 4"/>
          <p:cNvSpPr>
            <a:spLocks noGrp="1"/>
          </p:cNvSpPr>
          <p:nvPr>
            <p:ph type="pic" sz="quarter" idx="13"/>
          </p:nvPr>
        </p:nvSpPr>
        <p:spPr>
          <a:xfrm>
            <a:off x="0" y="623888"/>
            <a:ext cx="9144000" cy="27527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pPr/>
              <a:t>12/22/2015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97088"/>
            <a:ext cx="2057400" cy="526213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797088"/>
            <a:ext cx="6019800" cy="526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pPr/>
              <a:t>12/22/2015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pPr/>
              <a:t>12/22/2015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accent2"/>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pPr/>
              <a:t>12/22/2015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userDrawn="1"/>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2296694"/>
            <a:ext cx="4038600" cy="3762529"/>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E34CF3C7-6809-4F39-BD67-A75817BDDE0A}" type="datetime1">
              <a:rPr lang="en-US" smtClean="0"/>
              <a:pPr/>
              <a:t>12/22/2015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2296694"/>
            <a:ext cx="4041648" cy="37625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96694"/>
            <a:ext cx="4040188" cy="52270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2296694"/>
            <a:ext cx="4041775" cy="52270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pPr/>
              <a:t>12/22/2015</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819400"/>
            <a:ext cx="4041648" cy="32533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48200" y="2819400"/>
            <a:ext cx="4038600" cy="325333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pPr/>
              <a:t>12/22/2015</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pPr/>
              <a:t>12/22/2015</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742" y="803842"/>
            <a:ext cx="3008313" cy="1558357"/>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8291" y="803842"/>
            <a:ext cx="5269053" cy="52553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78742" y="2438400"/>
            <a:ext cx="3008313" cy="362082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pPr/>
              <a:t>12/22/2015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96018"/>
            <a:ext cx="5711824" cy="895350"/>
          </a:xfrm>
        </p:spPr>
        <p:txBody>
          <a:bodyPr anchor="b"/>
          <a:lstStyle>
            <a:lvl1pPr algn="ctr">
              <a:lnSpc>
                <a:spcPct val="100000"/>
              </a:lnSpc>
              <a:defRPr sz="2800" b="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2097744" y="1767342"/>
            <a:ext cx="4900067" cy="36576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5435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pPr/>
              <a:t>12/22/2015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90333"/>
            <a:ext cx="8229600" cy="1506362"/>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96695"/>
            <a:ext cx="8229600" cy="3762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1" y="6356350"/>
            <a:ext cx="1589335" cy="501650"/>
          </a:xfrm>
          <a:prstGeom prst="rect">
            <a:avLst/>
          </a:prstGeom>
        </p:spPr>
        <p:txBody>
          <a:bodyPr vert="horz" lIns="91440" tIns="45720" rIns="45720" bIns="45720" rtlCol="0" anchor="ctr"/>
          <a:lstStyle>
            <a:lvl1pPr algn="ctr">
              <a:defRPr sz="1000">
                <a:solidFill>
                  <a:schemeClr val="tx1">
                    <a:lumMod val="65000"/>
                    <a:lumOff val="35000"/>
                  </a:schemeClr>
                </a:solidFill>
                <a:latin typeface="Franklin Gothic Book"/>
              </a:defRPr>
            </a:lvl1pPr>
          </a:lstStyle>
          <a:p>
            <a:fld id="{B0C4986D-6BE9-4264-908F-02DB36FD8D6C}" type="datetime1">
              <a:rPr lang="en-US" smtClean="0"/>
              <a:pPr/>
              <a:t>12/22/2015</a:t>
            </a:fld>
            <a:endParaRPr lang="en-US" dirty="0"/>
          </a:p>
        </p:txBody>
      </p:sp>
      <p:sp>
        <p:nvSpPr>
          <p:cNvPr id="5" name="Footer Placeholder 4"/>
          <p:cNvSpPr>
            <a:spLocks noGrp="1"/>
          </p:cNvSpPr>
          <p:nvPr>
            <p:ph type="ftr" sz="quarter" idx="3"/>
          </p:nvPr>
        </p:nvSpPr>
        <p:spPr>
          <a:xfrm>
            <a:off x="2341432" y="6356350"/>
            <a:ext cx="4491291" cy="501651"/>
          </a:xfrm>
          <a:prstGeom prst="rect">
            <a:avLst/>
          </a:prstGeom>
        </p:spPr>
        <p:txBody>
          <a:bodyPr vert="horz" lIns="45720" tIns="45720" rIns="91440" bIns="45720" rtlCol="0" anchor="ctr"/>
          <a:lstStyle>
            <a:lvl1pPr algn="l">
              <a:defRPr sz="1100">
                <a:solidFill>
                  <a:schemeClr val="bg1"/>
                </a:solidFill>
                <a:latin typeface="Franklin Gothic Book"/>
              </a:defRPr>
            </a:lvl1pPr>
          </a:lstStyle>
          <a:p>
            <a:r>
              <a:rPr lang="en-US" dirty="0" smtClean="0"/>
              <a:t>Footer Text</a:t>
            </a:r>
            <a:endParaRPr lang="en-US" dirty="0"/>
          </a:p>
        </p:txBody>
      </p:sp>
      <p:sp>
        <p:nvSpPr>
          <p:cNvPr id="6" name="Slide Number Placeholder 5"/>
          <p:cNvSpPr>
            <a:spLocks noGrp="1"/>
          </p:cNvSpPr>
          <p:nvPr>
            <p:ph type="sldNum" sz="quarter" idx="4"/>
          </p:nvPr>
        </p:nvSpPr>
        <p:spPr>
          <a:xfrm>
            <a:off x="1702859" y="6356351"/>
            <a:ext cx="528199" cy="501650"/>
          </a:xfrm>
          <a:prstGeom prst="rect">
            <a:avLst/>
          </a:prstGeom>
        </p:spPr>
        <p:txBody>
          <a:bodyPr vert="horz" lIns="27432" tIns="45720" rIns="45720" bIns="45720" rtlCol="0" anchor="ctr"/>
          <a:lstStyle>
            <a:lvl1pPr algn="ctr">
              <a:defRPr sz="1000">
                <a:solidFill>
                  <a:schemeClr val="tx1">
                    <a:lumMod val="65000"/>
                    <a:lumOff val="35000"/>
                  </a:schemeClr>
                </a:solidFill>
                <a:latin typeface="Franklin Gothic Book"/>
              </a:defRPr>
            </a:lvl1pPr>
          </a:lstStyle>
          <a:p>
            <a:fld id="{BA9B540C-44DA-4F69-89C9-7C84606640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ts val="5800"/>
        </a:lnSpc>
        <a:spcBef>
          <a:spcPct val="0"/>
        </a:spcBef>
        <a:buNone/>
        <a:defRPr sz="5400" kern="1200">
          <a:solidFill>
            <a:schemeClr val="accent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618" y="6338821"/>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smahmood\Desktop\logos\US Flag - color.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25799" y="1163782"/>
            <a:ext cx="1127987" cy="59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Users\smahmood\Desktop\logos\IREX logo - vertical.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849658" y="4181364"/>
            <a:ext cx="880268" cy="166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576210" y="2383099"/>
            <a:ext cx="1427163"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2"/>
          <p:cNvSpPr txBox="1">
            <a:spLocks noChangeArrowheads="1"/>
          </p:cNvSpPr>
          <p:nvPr/>
        </p:nvSpPr>
        <p:spPr bwMode="auto">
          <a:xfrm>
            <a:off x="24617" y="3380344"/>
            <a:ext cx="7196447" cy="2771634"/>
          </a:xfrm>
          <a:prstGeom prst="rect">
            <a:avLst/>
          </a:prstGeom>
          <a:solidFill>
            <a:srgbClr val="069DDC"/>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a:ea typeface="Calibri"/>
                <a:cs typeface="Times New Roman"/>
              </a:rPr>
              <a:t> </a:t>
            </a:r>
          </a:p>
        </p:txBody>
      </p:sp>
      <p:sp>
        <p:nvSpPr>
          <p:cNvPr id="13" name="Title 1"/>
          <p:cNvSpPr txBox="1">
            <a:spLocks/>
          </p:cNvSpPr>
          <p:nvPr/>
        </p:nvSpPr>
        <p:spPr>
          <a:xfrm>
            <a:off x="2702530" y="3035562"/>
            <a:ext cx="4493916" cy="3021413"/>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accent2"/>
                </a:solidFill>
                <a:effectLst>
                  <a:outerShdw blurRad="63500" dist="38100" dir="5400000" algn="t" rotWithShape="0">
                    <a:prstClr val="black">
                      <a:alpha val="25000"/>
                    </a:prstClr>
                  </a:outerShdw>
                </a:effectLst>
                <a:latin typeface="+mn-lt"/>
                <a:ea typeface="+mj-ea"/>
                <a:cs typeface="+mj-cs"/>
              </a:defRPr>
            </a:lvl1pPr>
          </a:lstStyle>
          <a:p>
            <a:pPr algn="r"/>
            <a:r>
              <a:rPr lang="en-US" sz="3500" dirty="0" smtClean="0">
                <a:solidFill>
                  <a:schemeClr val="bg1"/>
                </a:solidFill>
              </a:rPr>
              <a:t>Teaching Excellence &amp; Achievement Program</a:t>
            </a:r>
            <a:endParaRPr lang="en-US" sz="3500" dirty="0">
              <a:solidFill>
                <a:schemeClr val="bg1"/>
              </a:solidFill>
            </a:endParaRPr>
          </a:p>
        </p:txBody>
      </p:sp>
      <p:sp>
        <p:nvSpPr>
          <p:cNvPr id="14" name="Text Box 2"/>
          <p:cNvSpPr txBox="1">
            <a:spLocks noChangeArrowheads="1"/>
          </p:cNvSpPr>
          <p:nvPr/>
        </p:nvSpPr>
        <p:spPr bwMode="auto">
          <a:xfrm>
            <a:off x="24618" y="634664"/>
            <a:ext cx="7196447" cy="2745679"/>
          </a:xfrm>
          <a:prstGeom prst="rect">
            <a:avLst/>
          </a:prstGeom>
          <a:solidFill>
            <a:srgbClr val="C9CADC"/>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a:ea typeface="Calibri"/>
                <a:cs typeface="Times New Roman"/>
              </a:rPr>
              <a:t> </a:t>
            </a:r>
          </a:p>
        </p:txBody>
      </p:sp>
      <p:pic>
        <p:nvPicPr>
          <p:cNvPr id="15" name="Picture 1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82777" y="635238"/>
            <a:ext cx="2824359" cy="1882905"/>
          </a:xfrm>
          <a:prstGeom prst="rect">
            <a:avLst/>
          </a:prstGeom>
          <a:ln>
            <a:noFill/>
          </a:ln>
          <a:effectLst>
            <a:softEdge rad="112500"/>
          </a:effectLst>
        </p:spPr>
      </p:pic>
      <p:pic>
        <p:nvPicPr>
          <p:cNvPr id="2050" name="Picture 2" descr="C:\Users\aaseffa\Downloads\IMG_1740 (1).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4619" y="634665"/>
            <a:ext cx="2699666" cy="179977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aseffa\Downloads\photo 5.JP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t="31447" b="14903"/>
          <a:stretch/>
        </p:blipFill>
        <p:spPr bwMode="auto">
          <a:xfrm>
            <a:off x="4705114" y="634665"/>
            <a:ext cx="2515950" cy="179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23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0" y="790333"/>
            <a:ext cx="9144000" cy="1506362"/>
          </a:xfrm>
        </p:spPr>
        <p:txBody>
          <a:bodyPr anchor="t" anchorCtr="0"/>
          <a:lstStyle/>
          <a:p>
            <a:r>
              <a:rPr lang="en-US" sz="3200" dirty="0" smtClean="0"/>
              <a:t>Program Overview - Alumni Small Grants</a:t>
            </a:r>
            <a:endParaRPr lang="en-US" sz="3200" dirty="0"/>
          </a:p>
        </p:txBody>
      </p:sp>
      <p:sp>
        <p:nvSpPr>
          <p:cNvPr id="8" name="TextBox 7"/>
          <p:cNvSpPr txBox="1"/>
          <p:nvPr/>
        </p:nvSpPr>
        <p:spPr>
          <a:xfrm>
            <a:off x="270932" y="1236354"/>
            <a:ext cx="8382000" cy="2283702"/>
          </a:xfrm>
          <a:prstGeom prst="rect">
            <a:avLst/>
          </a:prstGeom>
          <a:noFill/>
        </p:spPr>
        <p:txBody>
          <a:bodyPr wrap="square" rtlCol="0">
            <a:spAutoFit/>
          </a:bodyPr>
          <a:lstStyle/>
          <a:p>
            <a:pPr algn="ctr">
              <a:lnSpc>
                <a:spcPct val="80000"/>
              </a:lnSpc>
            </a:pPr>
            <a:endParaRPr lang="en-US" sz="4000" dirty="0" smtClean="0"/>
          </a:p>
          <a:p>
            <a:pPr>
              <a:lnSpc>
                <a:spcPct val="80000"/>
              </a:lnSpc>
            </a:pPr>
            <a:r>
              <a:rPr lang="en-US" sz="2400" dirty="0" smtClean="0"/>
              <a:t>After successfully completing TEA, alumni are eligible to apply for </a:t>
            </a:r>
            <a:r>
              <a:rPr lang="en-US" sz="2400" u="sng" dirty="0" smtClean="0"/>
              <a:t>small grants</a:t>
            </a:r>
            <a:r>
              <a:rPr lang="en-US" sz="2400" dirty="0" smtClean="0"/>
              <a:t>. </a:t>
            </a:r>
          </a:p>
          <a:p>
            <a:pPr algn="ctr">
              <a:lnSpc>
                <a:spcPct val="80000"/>
              </a:lnSpc>
            </a:pPr>
            <a:endParaRPr lang="en-US" sz="2400" dirty="0" smtClean="0"/>
          </a:p>
          <a:p>
            <a:pPr>
              <a:lnSpc>
                <a:spcPct val="80000"/>
              </a:lnSpc>
            </a:pPr>
            <a:r>
              <a:rPr lang="en-US" sz="2400" dirty="0" smtClean="0"/>
              <a:t>This grant program is designed to complement the TEA goal of improving teaching in participating countries. </a:t>
            </a:r>
          </a:p>
          <a:p>
            <a:pPr>
              <a:lnSpc>
                <a:spcPct val="80000"/>
              </a:lnSpc>
            </a:pPr>
            <a:endParaRPr lang="en-US" dirty="0" smtClean="0"/>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7273" r="8830" b="14695"/>
          <a:stretch/>
        </p:blipFill>
        <p:spPr>
          <a:xfrm>
            <a:off x="2446317" y="3400384"/>
            <a:ext cx="4346370" cy="2946526"/>
          </a:xfrm>
          <a:prstGeom prst="rect">
            <a:avLst/>
          </a:prstGeom>
          <a:ln>
            <a:noFill/>
          </a:ln>
          <a:effectLst>
            <a:softEdge rad="112500"/>
          </a:effectLst>
        </p:spPr>
      </p:pic>
    </p:spTree>
    <p:extLst>
      <p:ext uri="{BB962C8B-B14F-4D97-AF65-F5344CB8AC3E}">
        <p14:creationId xmlns:p14="http://schemas.microsoft.com/office/powerpoint/2010/main" val="721392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0" y="575733"/>
            <a:ext cx="9144000" cy="1506362"/>
          </a:xfrm>
        </p:spPr>
        <p:txBody>
          <a:bodyPr anchor="t" anchorCtr="0"/>
          <a:lstStyle/>
          <a:p>
            <a:r>
              <a:rPr lang="en-US" sz="3200" dirty="0" smtClean="0"/>
              <a:t>Program Overview - Alumni Small Grants</a:t>
            </a:r>
            <a:endParaRPr lang="en-US" sz="3200" dirty="0"/>
          </a:p>
        </p:txBody>
      </p:sp>
      <p:sp>
        <p:nvSpPr>
          <p:cNvPr id="7" name="TextBox 6"/>
          <p:cNvSpPr txBox="1"/>
          <p:nvPr/>
        </p:nvSpPr>
        <p:spPr>
          <a:xfrm>
            <a:off x="609601" y="1270000"/>
            <a:ext cx="7874000" cy="3871829"/>
          </a:xfrm>
          <a:prstGeom prst="rect">
            <a:avLst/>
          </a:prstGeom>
          <a:noFill/>
        </p:spPr>
        <p:txBody>
          <a:bodyPr wrap="square" rtlCol="0">
            <a:spAutoFit/>
          </a:bodyPr>
          <a:lstStyle/>
          <a:p>
            <a:pPr>
              <a:lnSpc>
                <a:spcPct val="80000"/>
              </a:lnSpc>
            </a:pPr>
            <a:endParaRPr lang="en-US" sz="2400" dirty="0" smtClean="0"/>
          </a:p>
          <a:p>
            <a:pPr>
              <a:lnSpc>
                <a:spcPct val="80000"/>
              </a:lnSpc>
            </a:pPr>
            <a:r>
              <a:rPr lang="en-US" sz="2400" b="1" dirty="0" smtClean="0"/>
              <a:t>Examples of alumni small grants projects implemented by TEA alumni include: </a:t>
            </a:r>
          </a:p>
          <a:p>
            <a:pPr lvl="0"/>
            <a:endParaRPr lang="en-US" sz="2400" dirty="0"/>
          </a:p>
          <a:p>
            <a:pPr marL="342900" lvl="0" indent="-342900" algn="just">
              <a:buFont typeface="Arial" panose="020B0604020202020204" pitchFamily="34" charset="0"/>
              <a:buChar char="•"/>
            </a:pPr>
            <a:r>
              <a:rPr lang="en-US" sz="2000" dirty="0" smtClean="0"/>
              <a:t>A TEA alumnus of Kyrgyzstan was first awarded an alumni small grant to deliver workshops focusing on problem-solving, goal-setting, healthy living, and positive relationships to disabled students, peer leaders and their teachers in 2009.  The project is currently being extended to 30 additional students and will focus on leadership through technology in collaboration with the Digital Youth Dialogue program which recently brought internet access to the region</a:t>
            </a:r>
            <a:r>
              <a:rPr lang="en-US" sz="2400" dirty="0" smtClean="0">
                <a:latin typeface="+mj-lt"/>
              </a:rPr>
              <a:t>.</a:t>
            </a:r>
          </a:p>
        </p:txBody>
      </p:sp>
    </p:spTree>
    <p:extLst>
      <p:ext uri="{BB962C8B-B14F-4D97-AF65-F5344CB8AC3E}">
        <p14:creationId xmlns:p14="http://schemas.microsoft.com/office/powerpoint/2010/main" val="3016701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1" y="1270000"/>
            <a:ext cx="7874000" cy="3797963"/>
          </a:xfrm>
          <a:prstGeom prst="rect">
            <a:avLst/>
          </a:prstGeom>
          <a:noFill/>
        </p:spPr>
        <p:txBody>
          <a:bodyPr wrap="square" rtlCol="0">
            <a:spAutoFit/>
          </a:bodyPr>
          <a:lstStyle/>
          <a:p>
            <a:pPr>
              <a:lnSpc>
                <a:spcPct val="80000"/>
              </a:lnSpc>
            </a:pPr>
            <a:endParaRPr lang="en-US" sz="2400" dirty="0" smtClean="0"/>
          </a:p>
          <a:p>
            <a:pPr>
              <a:lnSpc>
                <a:spcPct val="80000"/>
              </a:lnSpc>
            </a:pPr>
            <a:r>
              <a:rPr lang="en-US" sz="2400" b="1" dirty="0" smtClean="0"/>
              <a:t>Examples of projects implemented by past program alumni include: </a:t>
            </a:r>
          </a:p>
          <a:p>
            <a:pPr>
              <a:lnSpc>
                <a:spcPct val="80000"/>
              </a:lnSpc>
            </a:pPr>
            <a:endParaRPr lang="en-US" sz="2400" dirty="0" smtClean="0"/>
          </a:p>
          <a:p>
            <a:pPr marL="342900" indent="-342900" algn="just">
              <a:buFont typeface="Arial" panose="020B0604020202020204" pitchFamily="34" charset="0"/>
              <a:buChar char="•"/>
            </a:pPr>
            <a:r>
              <a:rPr lang="en-US" sz="2000" dirty="0" smtClean="0"/>
              <a:t>A TEA alumnus from Senegal successfully delivered a workshop on Teaching Scaffolding Writing Skills. Each of the 38 participants was trained in the content method as well as equipped with the skills necessary to deliver the workshop in their respective schools. The estimated indirect beneficiaries of the training is over 200 Senegalese teachers of English, and up to 8,000 students!</a:t>
            </a:r>
          </a:p>
          <a:p>
            <a:pPr lvl="0"/>
            <a:endParaRPr lang="en-US" sz="2400" dirty="0" smtClean="0">
              <a:latin typeface="+mj-lt"/>
            </a:endParaRPr>
          </a:p>
        </p:txBody>
      </p:sp>
      <p:sp>
        <p:nvSpPr>
          <p:cNvPr id="7" name="Title 4"/>
          <p:cNvSpPr>
            <a:spLocks noGrp="1"/>
          </p:cNvSpPr>
          <p:nvPr>
            <p:ph type="title"/>
          </p:nvPr>
        </p:nvSpPr>
        <p:spPr>
          <a:xfrm>
            <a:off x="0" y="575733"/>
            <a:ext cx="9144000" cy="1506362"/>
          </a:xfrm>
        </p:spPr>
        <p:txBody>
          <a:bodyPr anchor="t" anchorCtr="0"/>
          <a:lstStyle/>
          <a:p>
            <a:r>
              <a:rPr lang="en-US" sz="3200" dirty="0" smtClean="0"/>
              <a:t>Program Overview - Alumni Small Grants</a:t>
            </a:r>
            <a:endParaRPr lang="en-US" sz="3200" dirty="0"/>
          </a:p>
        </p:txBody>
      </p:sp>
    </p:spTree>
    <p:extLst>
      <p:ext uri="{BB962C8B-B14F-4D97-AF65-F5344CB8AC3E}">
        <p14:creationId xmlns:p14="http://schemas.microsoft.com/office/powerpoint/2010/main" val="3241931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457200" y="790333"/>
            <a:ext cx="8229600" cy="665934"/>
          </a:xfrm>
        </p:spPr>
        <p:txBody>
          <a:bodyPr anchor="ctr" anchorCtr="0"/>
          <a:lstStyle/>
          <a:p>
            <a:r>
              <a:rPr lang="en-US" sz="3200" dirty="0" smtClean="0"/>
              <a:t>TEA Program Provisions</a:t>
            </a:r>
            <a:endParaRPr lang="en-US" sz="3200" dirty="0"/>
          </a:p>
        </p:txBody>
      </p:sp>
      <p:sp>
        <p:nvSpPr>
          <p:cNvPr id="8" name="Content Placeholder 5"/>
          <p:cNvSpPr>
            <a:spLocks noGrp="1"/>
          </p:cNvSpPr>
          <p:nvPr>
            <p:ph idx="1"/>
          </p:nvPr>
        </p:nvSpPr>
        <p:spPr>
          <a:xfrm>
            <a:off x="249381" y="1593961"/>
            <a:ext cx="3924795" cy="4818713"/>
          </a:xfrm>
        </p:spPr>
        <p:txBody>
          <a:bodyPr>
            <a:normAutofit fontScale="92500" lnSpcReduction="20000"/>
          </a:bodyPr>
          <a:lstStyle/>
          <a:p>
            <a:pPr>
              <a:lnSpc>
                <a:spcPct val="90000"/>
              </a:lnSpc>
              <a:buNone/>
            </a:pPr>
            <a:endParaRPr lang="en-US" sz="1900" dirty="0" smtClean="0">
              <a:solidFill>
                <a:schemeClr val="tx1"/>
              </a:solidFill>
              <a:latin typeface="+mn-lt"/>
            </a:endParaRPr>
          </a:p>
          <a:p>
            <a:pPr>
              <a:lnSpc>
                <a:spcPct val="90000"/>
              </a:lnSpc>
            </a:pPr>
            <a:r>
              <a:rPr lang="en-US" sz="1900" dirty="0" smtClean="0">
                <a:solidFill>
                  <a:schemeClr val="tx1"/>
                </a:solidFill>
                <a:latin typeface="+mn-lt"/>
              </a:rPr>
              <a:t>J-1 visa support</a:t>
            </a:r>
          </a:p>
          <a:p>
            <a:pPr>
              <a:lnSpc>
                <a:spcPct val="90000"/>
              </a:lnSpc>
              <a:buNone/>
            </a:pPr>
            <a:endParaRPr lang="en-US" sz="1900" dirty="0" smtClean="0">
              <a:solidFill>
                <a:schemeClr val="tx1"/>
              </a:solidFill>
              <a:latin typeface="+mn-lt"/>
            </a:endParaRPr>
          </a:p>
          <a:p>
            <a:pPr>
              <a:lnSpc>
                <a:spcPct val="90000"/>
              </a:lnSpc>
            </a:pPr>
            <a:r>
              <a:rPr lang="en-US" sz="1900" dirty="0" smtClean="0">
                <a:solidFill>
                  <a:schemeClr val="tx1"/>
                </a:solidFill>
                <a:latin typeface="+mn-lt"/>
              </a:rPr>
              <a:t>A pre-departure orientation held in your home country</a:t>
            </a:r>
          </a:p>
          <a:p>
            <a:pPr>
              <a:lnSpc>
                <a:spcPct val="90000"/>
              </a:lnSpc>
            </a:pPr>
            <a:endParaRPr lang="en-US" sz="1900" dirty="0" smtClean="0">
              <a:solidFill>
                <a:schemeClr val="tx1"/>
              </a:solidFill>
              <a:latin typeface="+mn-lt"/>
            </a:endParaRPr>
          </a:p>
          <a:p>
            <a:pPr>
              <a:lnSpc>
                <a:spcPct val="90000"/>
              </a:lnSpc>
            </a:pPr>
            <a:r>
              <a:rPr lang="en-US" sz="1900" dirty="0" smtClean="0">
                <a:solidFill>
                  <a:schemeClr val="tx1"/>
                </a:solidFill>
                <a:latin typeface="+mn-lt"/>
              </a:rPr>
              <a:t>Travel (round-trip airfare from your home city to and within the U.S.) for participation in the program</a:t>
            </a:r>
          </a:p>
          <a:p>
            <a:pPr>
              <a:lnSpc>
                <a:spcPct val="90000"/>
              </a:lnSpc>
            </a:pPr>
            <a:endParaRPr lang="en-US" sz="1900" dirty="0">
              <a:solidFill>
                <a:schemeClr val="tx1"/>
              </a:solidFill>
              <a:latin typeface="+mn-lt"/>
            </a:endParaRPr>
          </a:p>
          <a:p>
            <a:pPr>
              <a:lnSpc>
                <a:spcPct val="90000"/>
              </a:lnSpc>
            </a:pPr>
            <a:r>
              <a:rPr lang="en-US" sz="1900" dirty="0" smtClean="0">
                <a:solidFill>
                  <a:schemeClr val="tx1"/>
                </a:solidFill>
                <a:latin typeface="+mn-lt"/>
              </a:rPr>
              <a:t>A Welcome </a:t>
            </a:r>
            <a:r>
              <a:rPr lang="en-US" sz="1900" dirty="0">
                <a:solidFill>
                  <a:schemeClr val="tx1"/>
                </a:solidFill>
                <a:latin typeface="+mn-lt"/>
              </a:rPr>
              <a:t>workshop in Washington, D.C.</a:t>
            </a:r>
          </a:p>
          <a:p>
            <a:pPr>
              <a:lnSpc>
                <a:spcPct val="90000"/>
              </a:lnSpc>
              <a:buNone/>
            </a:pPr>
            <a:endParaRPr lang="en-US" sz="1900" dirty="0" smtClean="0">
              <a:solidFill>
                <a:schemeClr val="tx1"/>
              </a:solidFill>
              <a:latin typeface="+mn-lt"/>
            </a:endParaRPr>
          </a:p>
          <a:p>
            <a:pPr>
              <a:lnSpc>
                <a:spcPct val="90000"/>
              </a:lnSpc>
            </a:pPr>
            <a:r>
              <a:rPr lang="en-US" sz="1900" dirty="0">
                <a:solidFill>
                  <a:schemeClr val="tx1"/>
                </a:solidFill>
                <a:latin typeface="+mn-lt"/>
              </a:rPr>
              <a:t>A six-week university professional development </a:t>
            </a:r>
            <a:r>
              <a:rPr lang="en-US" sz="1900" dirty="0" smtClean="0">
                <a:solidFill>
                  <a:schemeClr val="tx1"/>
                </a:solidFill>
                <a:latin typeface="+mn-lt"/>
              </a:rPr>
              <a:t>program</a:t>
            </a:r>
          </a:p>
          <a:p>
            <a:pPr>
              <a:lnSpc>
                <a:spcPct val="90000"/>
              </a:lnSpc>
            </a:pPr>
            <a:endParaRPr lang="en-US" sz="1900" dirty="0" smtClean="0">
              <a:solidFill>
                <a:schemeClr val="tx1"/>
              </a:solidFill>
              <a:latin typeface="+mn-lt"/>
            </a:endParaRPr>
          </a:p>
          <a:p>
            <a:pPr>
              <a:lnSpc>
                <a:spcPct val="90000"/>
              </a:lnSpc>
            </a:pPr>
            <a:r>
              <a:rPr lang="en-US" sz="1900" dirty="0" smtClean="0">
                <a:solidFill>
                  <a:schemeClr val="tx1"/>
                </a:solidFill>
                <a:latin typeface="+mn-lt"/>
              </a:rPr>
              <a:t>Housing (generally shared with other Fellows)</a:t>
            </a:r>
          </a:p>
          <a:p>
            <a:pPr>
              <a:lnSpc>
                <a:spcPct val="90000"/>
              </a:lnSpc>
            </a:pPr>
            <a:endParaRPr lang="en-US" dirty="0" smtClean="0">
              <a:solidFill>
                <a:schemeClr val="tx1"/>
              </a:solidFill>
            </a:endParaRPr>
          </a:p>
          <a:p>
            <a:pPr>
              <a:buNone/>
            </a:pPr>
            <a:endParaRPr lang="en-US" dirty="0" smtClean="0"/>
          </a:p>
        </p:txBody>
      </p:sp>
      <p:sp>
        <p:nvSpPr>
          <p:cNvPr id="2" name="Rectangle 1"/>
          <p:cNvSpPr/>
          <p:nvPr/>
        </p:nvSpPr>
        <p:spPr>
          <a:xfrm>
            <a:off x="682830" y="1363130"/>
            <a:ext cx="7796151" cy="400110"/>
          </a:xfrm>
          <a:prstGeom prst="rect">
            <a:avLst/>
          </a:prstGeom>
        </p:spPr>
        <p:txBody>
          <a:bodyPr wrap="square">
            <a:spAutoFit/>
          </a:bodyPr>
          <a:lstStyle/>
          <a:p>
            <a:r>
              <a:rPr lang="en-US" sz="2000" b="1" dirty="0" smtClean="0"/>
              <a:t>The TEA Program will provide the following: </a:t>
            </a:r>
            <a:endParaRPr lang="en-US" sz="2000" b="1" dirty="0"/>
          </a:p>
        </p:txBody>
      </p:sp>
      <p:sp>
        <p:nvSpPr>
          <p:cNvPr id="10" name="Content Placeholder 5"/>
          <p:cNvSpPr txBox="1">
            <a:spLocks/>
          </p:cNvSpPr>
          <p:nvPr/>
        </p:nvSpPr>
        <p:spPr>
          <a:xfrm>
            <a:off x="4580905" y="1497154"/>
            <a:ext cx="4325826" cy="4818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90000"/>
              </a:lnSpc>
              <a:buFont typeface="Arial" pitchFamily="34" charset="0"/>
              <a:buNone/>
            </a:pPr>
            <a:endParaRPr lang="en-US" sz="1900" dirty="0" smtClean="0">
              <a:solidFill>
                <a:schemeClr val="tx1"/>
              </a:solidFill>
              <a:latin typeface="+mn-lt"/>
            </a:endParaRPr>
          </a:p>
          <a:p>
            <a:pPr>
              <a:lnSpc>
                <a:spcPct val="90000"/>
              </a:lnSpc>
            </a:pPr>
            <a:r>
              <a:rPr lang="en-US" sz="1900" dirty="0">
                <a:solidFill>
                  <a:schemeClr val="tx1"/>
                </a:solidFill>
                <a:latin typeface="+mn-lt"/>
              </a:rPr>
              <a:t>Accident and sickness health coverage</a:t>
            </a:r>
          </a:p>
          <a:p>
            <a:pPr marL="0" indent="0">
              <a:lnSpc>
                <a:spcPct val="90000"/>
              </a:lnSpc>
              <a:buNone/>
            </a:pPr>
            <a:endParaRPr lang="en-US" sz="1050" dirty="0" smtClean="0">
              <a:solidFill>
                <a:schemeClr val="tx1"/>
              </a:solidFill>
              <a:latin typeface="+mn-lt"/>
            </a:endParaRPr>
          </a:p>
          <a:p>
            <a:pPr>
              <a:lnSpc>
                <a:spcPct val="90000"/>
              </a:lnSpc>
            </a:pPr>
            <a:r>
              <a:rPr lang="en-US" sz="1900" dirty="0">
                <a:solidFill>
                  <a:schemeClr val="tx1"/>
                </a:solidFill>
                <a:latin typeface="+mn-lt"/>
              </a:rPr>
              <a:t>A maintenance allowance for meals and incidentals during the program</a:t>
            </a:r>
          </a:p>
          <a:p>
            <a:pPr>
              <a:lnSpc>
                <a:spcPct val="90000"/>
              </a:lnSpc>
            </a:pPr>
            <a:endParaRPr lang="en-US" sz="800" dirty="0" smtClean="0">
              <a:solidFill>
                <a:schemeClr val="tx1"/>
              </a:solidFill>
              <a:latin typeface="+mn-lt"/>
            </a:endParaRPr>
          </a:p>
          <a:p>
            <a:pPr>
              <a:lnSpc>
                <a:spcPct val="90000"/>
              </a:lnSpc>
            </a:pPr>
            <a:r>
              <a:rPr lang="en-US" sz="1900" dirty="0">
                <a:solidFill>
                  <a:schemeClr val="tx1"/>
                </a:solidFill>
                <a:latin typeface="+mn-lt"/>
              </a:rPr>
              <a:t>A book/professional development allowance</a:t>
            </a:r>
          </a:p>
          <a:p>
            <a:pPr>
              <a:lnSpc>
                <a:spcPct val="90000"/>
              </a:lnSpc>
              <a:buFont typeface="Arial" pitchFamily="34" charset="0"/>
              <a:buNone/>
            </a:pPr>
            <a:endParaRPr lang="en-US" sz="1050" dirty="0" smtClean="0">
              <a:solidFill>
                <a:schemeClr val="tx1"/>
              </a:solidFill>
              <a:latin typeface="+mn-lt"/>
            </a:endParaRPr>
          </a:p>
          <a:p>
            <a:pPr>
              <a:lnSpc>
                <a:spcPct val="90000"/>
              </a:lnSpc>
            </a:pPr>
            <a:r>
              <a:rPr lang="en-US" sz="1900" dirty="0">
                <a:solidFill>
                  <a:schemeClr val="tx1"/>
                </a:solidFill>
                <a:latin typeface="+mn-lt"/>
              </a:rPr>
              <a:t>An excess baggage/shipping </a:t>
            </a:r>
            <a:r>
              <a:rPr lang="en-US" sz="1900" dirty="0" smtClean="0">
                <a:solidFill>
                  <a:schemeClr val="tx1"/>
                </a:solidFill>
                <a:latin typeface="+mn-lt"/>
              </a:rPr>
              <a:t>allowance</a:t>
            </a:r>
          </a:p>
          <a:p>
            <a:pPr marL="0" indent="0">
              <a:lnSpc>
                <a:spcPct val="90000"/>
              </a:lnSpc>
              <a:buNone/>
            </a:pPr>
            <a:endParaRPr lang="en-US" sz="1700" dirty="0" smtClean="0">
              <a:solidFill>
                <a:schemeClr val="tx1"/>
              </a:solidFill>
              <a:latin typeface="+mn-lt"/>
            </a:endParaRPr>
          </a:p>
          <a:p>
            <a:pPr>
              <a:lnSpc>
                <a:spcPct val="90000"/>
              </a:lnSpc>
            </a:pPr>
            <a:r>
              <a:rPr lang="en-US" sz="1900" dirty="0" smtClean="0">
                <a:solidFill>
                  <a:schemeClr val="tx1"/>
                </a:solidFill>
                <a:latin typeface="+mn-lt"/>
              </a:rPr>
              <a:t>Opportunity </a:t>
            </a:r>
            <a:r>
              <a:rPr lang="en-US" sz="1900" dirty="0">
                <a:solidFill>
                  <a:schemeClr val="tx1"/>
                </a:solidFill>
                <a:latin typeface="+mn-lt"/>
              </a:rPr>
              <a:t>to participate in alumni programming </a:t>
            </a:r>
          </a:p>
          <a:p>
            <a:pPr>
              <a:lnSpc>
                <a:spcPct val="90000"/>
              </a:lnSpc>
            </a:pPr>
            <a:endParaRPr lang="en-US" sz="1900" dirty="0">
              <a:solidFill>
                <a:schemeClr val="tx1"/>
              </a:solidFill>
              <a:latin typeface="+mn-lt"/>
            </a:endParaRPr>
          </a:p>
          <a:p>
            <a:pPr>
              <a:lnSpc>
                <a:spcPct val="90000"/>
              </a:lnSpc>
            </a:pPr>
            <a:endParaRPr lang="en-US" dirty="0" smtClean="0">
              <a:solidFill>
                <a:schemeClr val="tx1"/>
              </a:solidFill>
            </a:endParaRPr>
          </a:p>
          <a:p>
            <a:pPr>
              <a:buFont typeface="Arial" pitchFamily="34" charset="0"/>
              <a:buNone/>
            </a:pPr>
            <a:endParaRPr lang="en-US" dirty="0" smtClean="0"/>
          </a:p>
        </p:txBody>
      </p:sp>
    </p:spTree>
    <p:extLst>
      <p:ext uri="{BB962C8B-B14F-4D97-AF65-F5344CB8AC3E}">
        <p14:creationId xmlns:p14="http://schemas.microsoft.com/office/powerpoint/2010/main" val="784668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457200" y="575897"/>
            <a:ext cx="8229600" cy="665934"/>
          </a:xfrm>
        </p:spPr>
        <p:txBody>
          <a:bodyPr anchor="ctr" anchorCtr="0"/>
          <a:lstStyle/>
          <a:p>
            <a:r>
              <a:rPr lang="en-US" sz="3200" dirty="0" smtClean="0"/>
              <a:t>Eligibility Requirements for TEA</a:t>
            </a:r>
            <a:endParaRPr lang="en-US" sz="3200" dirty="0"/>
          </a:p>
        </p:txBody>
      </p:sp>
      <p:sp>
        <p:nvSpPr>
          <p:cNvPr id="8" name="Content Placeholder 5"/>
          <p:cNvSpPr>
            <a:spLocks noGrp="1"/>
          </p:cNvSpPr>
          <p:nvPr>
            <p:ph idx="1"/>
          </p:nvPr>
        </p:nvSpPr>
        <p:spPr>
          <a:xfrm>
            <a:off x="368867" y="1283898"/>
            <a:ext cx="8229600" cy="5565369"/>
          </a:xfrm>
        </p:spPr>
        <p:txBody>
          <a:bodyPr>
            <a:normAutofit/>
          </a:bodyPr>
          <a:lstStyle/>
          <a:p>
            <a:pPr>
              <a:lnSpc>
                <a:spcPct val="90000"/>
              </a:lnSpc>
              <a:buNone/>
            </a:pPr>
            <a:r>
              <a:rPr lang="en-US" b="1" dirty="0" smtClean="0">
                <a:solidFill>
                  <a:schemeClr val="tx1"/>
                </a:solidFill>
                <a:latin typeface="+mn-lt"/>
              </a:rPr>
              <a:t>Applicants must:</a:t>
            </a:r>
          </a:p>
          <a:p>
            <a:pPr>
              <a:lnSpc>
                <a:spcPct val="90000"/>
              </a:lnSpc>
              <a:buNone/>
            </a:pPr>
            <a:endParaRPr lang="en-US" sz="800" b="1" dirty="0" smtClean="0">
              <a:solidFill>
                <a:schemeClr val="tx1"/>
              </a:solidFill>
              <a:latin typeface="+mn-lt"/>
            </a:endParaRPr>
          </a:p>
          <a:p>
            <a:pPr lvl="1" algn="just">
              <a:lnSpc>
                <a:spcPct val="90000"/>
              </a:lnSpc>
              <a:buFont typeface="Symbol" pitchFamily="18" charset="2"/>
              <a:buChar char="·"/>
            </a:pPr>
            <a:r>
              <a:rPr lang="en-US" sz="1800" dirty="0" smtClean="0">
                <a:solidFill>
                  <a:schemeClr val="tx1"/>
                </a:solidFill>
                <a:latin typeface="+mn-lt"/>
              </a:rPr>
              <a:t>Be current secondary-level, full-time teachers with five or more years of classroom experience in disciplines including English or English as a Foreign Language, </a:t>
            </a:r>
            <a:r>
              <a:rPr lang="en-US" sz="1800" dirty="0">
                <a:solidFill>
                  <a:schemeClr val="tx1"/>
                </a:solidFill>
                <a:latin typeface="+mn-lt"/>
              </a:rPr>
              <a:t>mathematics</a:t>
            </a:r>
            <a:r>
              <a:rPr lang="en-US" sz="1800" dirty="0" smtClean="0">
                <a:solidFill>
                  <a:schemeClr val="tx1"/>
                </a:solidFill>
                <a:latin typeface="+mn-lt"/>
              </a:rPr>
              <a:t>, social studies, science, and special education teachers in those subject areas;</a:t>
            </a:r>
          </a:p>
          <a:p>
            <a:pPr marL="457200" lvl="1" indent="0" algn="just">
              <a:lnSpc>
                <a:spcPct val="90000"/>
              </a:lnSpc>
              <a:buNone/>
            </a:pPr>
            <a:endParaRPr lang="en-US" sz="1800" dirty="0" smtClean="0">
              <a:solidFill>
                <a:schemeClr val="tx1"/>
              </a:solidFill>
              <a:latin typeface="+mn-lt"/>
            </a:endParaRPr>
          </a:p>
          <a:p>
            <a:pPr lvl="1" algn="just">
              <a:lnSpc>
                <a:spcPct val="90000"/>
              </a:lnSpc>
              <a:buFont typeface="Symbol" pitchFamily="18" charset="2"/>
              <a:buChar char="·"/>
            </a:pPr>
            <a:r>
              <a:rPr lang="en-US" sz="1800" dirty="0">
                <a:solidFill>
                  <a:schemeClr val="tx1"/>
                </a:solidFill>
                <a:latin typeface="+mn-lt"/>
              </a:rPr>
              <a:t>Be citizens of a TEA participating country </a:t>
            </a:r>
          </a:p>
          <a:p>
            <a:pPr marL="457200" lvl="1" indent="0" algn="just">
              <a:lnSpc>
                <a:spcPct val="90000"/>
              </a:lnSpc>
              <a:buNone/>
            </a:pPr>
            <a:endParaRPr lang="en-US" sz="1800" dirty="0" smtClean="0">
              <a:solidFill>
                <a:srgbClr val="FF0000"/>
              </a:solidFill>
              <a:latin typeface="+mn-lt"/>
            </a:endParaRPr>
          </a:p>
          <a:p>
            <a:pPr lvl="1" algn="just">
              <a:lnSpc>
                <a:spcPct val="90000"/>
              </a:lnSpc>
              <a:buFont typeface="Symbol" pitchFamily="18" charset="2"/>
              <a:buChar char="·"/>
            </a:pPr>
            <a:r>
              <a:rPr lang="en-US" sz="1800" dirty="0" smtClean="0">
                <a:solidFill>
                  <a:schemeClr val="tx1"/>
                </a:solidFill>
                <a:latin typeface="+mn-lt"/>
              </a:rPr>
              <a:t>Be proficient in written and spoken English with a minimum paper-based TOEFL score of 450.</a:t>
            </a:r>
          </a:p>
          <a:p>
            <a:pPr marL="457200" lvl="1" indent="0" algn="just">
              <a:lnSpc>
                <a:spcPct val="90000"/>
              </a:lnSpc>
              <a:buNone/>
            </a:pPr>
            <a:r>
              <a:rPr lang="en-US" sz="1800" dirty="0" smtClean="0">
                <a:solidFill>
                  <a:schemeClr val="tx1"/>
                </a:solidFill>
                <a:latin typeface="+mn-lt"/>
              </a:rPr>
              <a:t> </a:t>
            </a:r>
          </a:p>
          <a:p>
            <a:pPr lvl="1" algn="just">
              <a:lnSpc>
                <a:spcPct val="90000"/>
              </a:lnSpc>
              <a:buFont typeface="Symbol" pitchFamily="18" charset="2"/>
              <a:buChar char="·"/>
            </a:pPr>
            <a:r>
              <a:rPr lang="en-US" sz="1800" dirty="0" smtClean="0">
                <a:solidFill>
                  <a:schemeClr val="tx1"/>
                </a:solidFill>
                <a:latin typeface="+mn-lt"/>
              </a:rPr>
              <a:t>Commit to teaching after completion of the program; and</a:t>
            </a:r>
          </a:p>
          <a:p>
            <a:pPr lvl="1" algn="just">
              <a:lnSpc>
                <a:spcPct val="90000"/>
              </a:lnSpc>
              <a:buFont typeface="Symbol" pitchFamily="18" charset="2"/>
              <a:buChar char="·"/>
            </a:pPr>
            <a:endParaRPr lang="en-US" sz="1800" dirty="0" smtClean="0">
              <a:solidFill>
                <a:schemeClr val="tx1"/>
              </a:solidFill>
              <a:latin typeface="+mn-lt"/>
            </a:endParaRPr>
          </a:p>
          <a:p>
            <a:pPr lvl="1" algn="just">
              <a:lnSpc>
                <a:spcPct val="90000"/>
              </a:lnSpc>
              <a:buFont typeface="Symbol" pitchFamily="18" charset="2"/>
              <a:buChar char="·"/>
            </a:pPr>
            <a:r>
              <a:rPr lang="en-US" sz="1800" dirty="0" smtClean="0">
                <a:solidFill>
                  <a:schemeClr val="tx1"/>
                </a:solidFill>
                <a:latin typeface="+mn-lt"/>
              </a:rPr>
              <a:t>Submit a complete application.</a:t>
            </a:r>
          </a:p>
          <a:p>
            <a:pPr lvl="1" algn="just">
              <a:lnSpc>
                <a:spcPct val="90000"/>
              </a:lnSpc>
              <a:buFont typeface="Symbol" pitchFamily="18" charset="2"/>
              <a:buChar char="·"/>
            </a:pPr>
            <a:endParaRPr lang="en-US" sz="2200" dirty="0" smtClean="0">
              <a:solidFill>
                <a:schemeClr val="tx1"/>
              </a:solidFill>
            </a:endParaRPr>
          </a:p>
          <a:p>
            <a:pPr lvl="1" algn="just">
              <a:lnSpc>
                <a:spcPct val="90000"/>
              </a:lnSpc>
              <a:buFont typeface="Symbol" pitchFamily="18" charset="2"/>
              <a:buChar char="·"/>
            </a:pPr>
            <a:endParaRPr lang="en-US" sz="2200" dirty="0" smtClean="0">
              <a:solidFill>
                <a:schemeClr val="tx1"/>
              </a:solidFill>
            </a:endParaRPr>
          </a:p>
        </p:txBody>
      </p:sp>
      <p:sp>
        <p:nvSpPr>
          <p:cNvPr id="9" name="TextBox 8"/>
          <p:cNvSpPr txBox="1"/>
          <p:nvPr/>
        </p:nvSpPr>
        <p:spPr>
          <a:xfrm>
            <a:off x="0" y="5494146"/>
            <a:ext cx="9144000" cy="615553"/>
          </a:xfrm>
          <a:prstGeom prst="rect">
            <a:avLst/>
          </a:prstGeom>
          <a:noFill/>
        </p:spPr>
        <p:txBody>
          <a:bodyPr wrap="square" rtlCol="0">
            <a:spAutoFit/>
          </a:bodyPr>
          <a:lstStyle/>
          <a:p>
            <a:r>
              <a:rPr lang="en-US" dirty="0" smtClean="0"/>
              <a:t>* </a:t>
            </a:r>
            <a:r>
              <a:rPr lang="en-US" sz="1600" i="1" dirty="0" smtClean="0"/>
              <a:t>A </a:t>
            </a:r>
            <a:r>
              <a:rPr lang="en-US" sz="1600" i="1" dirty="0"/>
              <a:t>limited number of Fellows </a:t>
            </a:r>
            <a:r>
              <a:rPr lang="en-US" sz="1600" i="1" dirty="0" smtClean="0"/>
              <a:t>with a TOEFL score between </a:t>
            </a:r>
            <a:r>
              <a:rPr lang="en-US" sz="1600" i="1" dirty="0"/>
              <a:t>425 and 450 will be accepted for the program into a special </a:t>
            </a:r>
            <a:r>
              <a:rPr lang="en-US" sz="1600" i="1" dirty="0" smtClean="0"/>
              <a:t>cohort with </a:t>
            </a:r>
            <a:r>
              <a:rPr lang="en-US" sz="1600" i="1" dirty="0"/>
              <a:t>additional English language training </a:t>
            </a:r>
            <a:r>
              <a:rPr lang="en-US" sz="1600" i="1" dirty="0" smtClean="0"/>
              <a:t>provided.</a:t>
            </a:r>
            <a:endParaRPr lang="en-US" b="1" i="1" dirty="0"/>
          </a:p>
        </p:txBody>
      </p:sp>
    </p:spTree>
    <p:extLst>
      <p:ext uri="{BB962C8B-B14F-4D97-AF65-F5344CB8AC3E}">
        <p14:creationId xmlns:p14="http://schemas.microsoft.com/office/powerpoint/2010/main" val="293022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457200" y="789891"/>
            <a:ext cx="8229600" cy="665934"/>
          </a:xfrm>
        </p:spPr>
        <p:txBody>
          <a:bodyPr anchor="ctr" anchorCtr="0"/>
          <a:lstStyle/>
          <a:p>
            <a:r>
              <a:rPr lang="en-US" sz="3200" dirty="0" smtClean="0"/>
              <a:t>TEA Program Regulations</a:t>
            </a:r>
            <a:endParaRPr lang="en-US" sz="3200" dirty="0"/>
          </a:p>
        </p:txBody>
      </p:sp>
      <p:sp>
        <p:nvSpPr>
          <p:cNvPr id="8" name="Content Placeholder 5"/>
          <p:cNvSpPr>
            <a:spLocks noGrp="1"/>
          </p:cNvSpPr>
          <p:nvPr>
            <p:ph idx="1"/>
          </p:nvPr>
        </p:nvSpPr>
        <p:spPr>
          <a:xfrm>
            <a:off x="154379" y="1598782"/>
            <a:ext cx="4671292" cy="4382823"/>
          </a:xfrm>
        </p:spPr>
        <p:txBody>
          <a:bodyPr>
            <a:noAutofit/>
          </a:bodyPr>
          <a:lstStyle/>
          <a:p>
            <a:r>
              <a:rPr lang="en-US" sz="2000" dirty="0" smtClean="0">
                <a:solidFill>
                  <a:schemeClr val="tx1"/>
                </a:solidFill>
                <a:latin typeface="+mn-lt"/>
              </a:rPr>
              <a:t>Fellows must return to their home countries for at least two years upon completion of the TEA program. </a:t>
            </a:r>
          </a:p>
          <a:p>
            <a:endParaRPr lang="en-US" sz="2000" dirty="0" smtClean="0">
              <a:solidFill>
                <a:schemeClr val="tx1"/>
              </a:solidFill>
              <a:latin typeface="+mn-lt"/>
            </a:endParaRPr>
          </a:p>
          <a:p>
            <a:r>
              <a:rPr lang="en-US" sz="2000" dirty="0">
                <a:solidFill>
                  <a:schemeClr val="tx1"/>
                </a:solidFill>
                <a:latin typeface="+mn-lt"/>
              </a:rPr>
              <a:t>TEA does not allow for paid employment during the program.</a:t>
            </a:r>
          </a:p>
          <a:p>
            <a:endParaRPr lang="en-US" sz="2000" dirty="0" smtClean="0">
              <a:solidFill>
                <a:schemeClr val="tx1"/>
              </a:solidFill>
              <a:latin typeface="+mn-lt"/>
            </a:endParaRPr>
          </a:p>
          <a:p>
            <a:r>
              <a:rPr lang="en-US" sz="2000" dirty="0" smtClean="0">
                <a:solidFill>
                  <a:schemeClr val="tx1"/>
                </a:solidFill>
                <a:latin typeface="+mn-lt"/>
              </a:rPr>
              <a:t>No visa transfers or extensions will be given.</a:t>
            </a:r>
          </a:p>
          <a:p>
            <a:endParaRPr lang="en-US" sz="2000" dirty="0">
              <a:solidFill>
                <a:schemeClr val="tx1"/>
              </a:solidFill>
              <a:latin typeface="+mn-lt"/>
            </a:endParaRPr>
          </a:p>
          <a:p>
            <a:r>
              <a:rPr lang="en-US" sz="2000" dirty="0" smtClean="0">
                <a:solidFill>
                  <a:schemeClr val="tx1"/>
                </a:solidFill>
                <a:latin typeface="+mn-lt"/>
              </a:rPr>
              <a:t>No visas for dependents (children, spouses)</a:t>
            </a:r>
          </a:p>
          <a:p>
            <a:pPr>
              <a:lnSpc>
                <a:spcPct val="80000"/>
              </a:lnSpc>
            </a:pPr>
            <a:endParaRPr lang="en-US" sz="2200" dirty="0" smtClean="0"/>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13589" y="2208810"/>
            <a:ext cx="4269837" cy="3202378"/>
          </a:xfrm>
          <a:prstGeom prst="rect">
            <a:avLst/>
          </a:prstGeom>
          <a:ln>
            <a:noFill/>
          </a:ln>
          <a:effectLst>
            <a:softEdge rad="112500"/>
          </a:effectLst>
        </p:spPr>
      </p:pic>
    </p:spTree>
    <p:extLst>
      <p:ext uri="{BB962C8B-B14F-4D97-AF65-F5344CB8AC3E}">
        <p14:creationId xmlns:p14="http://schemas.microsoft.com/office/powerpoint/2010/main" val="2565817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457200" y="891933"/>
            <a:ext cx="8229600" cy="665934"/>
          </a:xfrm>
        </p:spPr>
        <p:txBody>
          <a:bodyPr anchor="ctr" anchorCtr="0"/>
          <a:lstStyle/>
          <a:p>
            <a:r>
              <a:rPr lang="en-US" sz="3200" dirty="0" smtClean="0">
                <a:effectLst>
                  <a:outerShdw blurRad="38100" dist="38100" dir="2700000" algn="tl">
                    <a:srgbClr val="000000">
                      <a:alpha val="43137"/>
                    </a:srgbClr>
                  </a:outerShdw>
                </a:effectLst>
              </a:rPr>
              <a:t>TEA Selection Process</a:t>
            </a:r>
            <a:endParaRPr lang="en-US" sz="3200" dirty="0">
              <a:effectLst>
                <a:outerShdw blurRad="38100" dist="38100" dir="2700000" algn="tl">
                  <a:srgbClr val="000000">
                    <a:alpha val="43137"/>
                  </a:srgbClr>
                </a:outerShdw>
              </a:effectLst>
            </a:endParaRPr>
          </a:p>
        </p:txBody>
      </p:sp>
      <p:sp>
        <p:nvSpPr>
          <p:cNvPr id="8" name="Content Placeholder 5"/>
          <p:cNvSpPr>
            <a:spLocks noGrp="1"/>
          </p:cNvSpPr>
          <p:nvPr>
            <p:ph idx="1"/>
          </p:nvPr>
        </p:nvSpPr>
        <p:spPr>
          <a:xfrm>
            <a:off x="457200" y="1557867"/>
            <a:ext cx="8229600" cy="3858894"/>
          </a:xfrm>
        </p:spPr>
        <p:txBody>
          <a:bodyPr>
            <a:noAutofit/>
          </a:bodyPr>
          <a:lstStyle/>
          <a:p>
            <a:r>
              <a:rPr lang="en-US" sz="2000" dirty="0" smtClean="0">
                <a:solidFill>
                  <a:schemeClr val="tx1"/>
                </a:solidFill>
                <a:latin typeface="+mn-lt"/>
              </a:rPr>
              <a:t>Selection is made through a merit-based open competition.</a:t>
            </a:r>
          </a:p>
          <a:p>
            <a:pPr>
              <a:buNone/>
            </a:pPr>
            <a:endParaRPr lang="en-US" sz="2000" dirty="0" smtClean="0">
              <a:solidFill>
                <a:schemeClr val="tx1"/>
              </a:solidFill>
              <a:latin typeface="+mn-lt"/>
            </a:endParaRPr>
          </a:p>
          <a:p>
            <a:r>
              <a:rPr lang="en-US" sz="2000" dirty="0" smtClean="0">
                <a:solidFill>
                  <a:schemeClr val="tx1"/>
                </a:solidFill>
                <a:latin typeface="+mn-lt"/>
              </a:rPr>
              <a:t>All applications are first reviewed for technical eligibility.</a:t>
            </a:r>
          </a:p>
          <a:p>
            <a:pPr>
              <a:buNone/>
            </a:pPr>
            <a:endParaRPr lang="en-US" sz="2000" dirty="0" smtClean="0">
              <a:solidFill>
                <a:schemeClr val="tx1"/>
              </a:solidFill>
              <a:latin typeface="+mn-lt"/>
            </a:endParaRPr>
          </a:p>
          <a:p>
            <a:r>
              <a:rPr lang="en-US" sz="2000" dirty="0" smtClean="0">
                <a:solidFill>
                  <a:schemeClr val="tx1"/>
                </a:solidFill>
                <a:latin typeface="+mn-lt"/>
              </a:rPr>
              <a:t>Top candidates are interviewed by an interview panel and take the TOEFL examination or other comparable examination.</a:t>
            </a:r>
          </a:p>
          <a:p>
            <a:endParaRPr lang="en-US" sz="2000" dirty="0" smtClean="0">
              <a:solidFill>
                <a:schemeClr val="tx1"/>
              </a:solidFill>
              <a:latin typeface="+mn-lt"/>
            </a:endParaRPr>
          </a:p>
          <a:p>
            <a:r>
              <a:rPr lang="en-US" sz="2000" dirty="0" smtClean="0">
                <a:solidFill>
                  <a:schemeClr val="tx1"/>
                </a:solidFill>
                <a:latin typeface="+mn-lt"/>
              </a:rPr>
              <a:t>Top nominees’ applications and TOEFL scores will be reviewed by IREX and ECA in Washington, D.C., and, barring any ineligibilities, the nominees will be confirmed as finalists.</a:t>
            </a:r>
          </a:p>
          <a:p>
            <a:pPr>
              <a:lnSpc>
                <a:spcPct val="90000"/>
              </a:lnSpc>
              <a:buNone/>
            </a:pPr>
            <a:endParaRPr lang="en-US" sz="2200" dirty="0" smtClean="0">
              <a:solidFill>
                <a:schemeClr val="tx1"/>
              </a:solidFill>
            </a:endParaRPr>
          </a:p>
        </p:txBody>
      </p:sp>
      <p:sp>
        <p:nvSpPr>
          <p:cNvPr id="9" name="TextBox 8"/>
          <p:cNvSpPr txBox="1"/>
          <p:nvPr/>
        </p:nvSpPr>
        <p:spPr>
          <a:xfrm>
            <a:off x="0" y="5494146"/>
            <a:ext cx="9144000" cy="830997"/>
          </a:xfrm>
          <a:prstGeom prst="rect">
            <a:avLst/>
          </a:prstGeom>
          <a:noFill/>
        </p:spPr>
        <p:txBody>
          <a:bodyPr wrap="square" rtlCol="0">
            <a:spAutoFit/>
          </a:bodyPr>
          <a:lstStyle/>
          <a:p>
            <a:r>
              <a:rPr lang="en-US" sz="1600" i="1" dirty="0" smtClean="0"/>
              <a:t>*The </a:t>
            </a:r>
            <a:r>
              <a:rPr lang="en-US" sz="1600" i="1" dirty="0"/>
              <a:t>Teaching Excellence and Achievement Program </a:t>
            </a:r>
            <a:r>
              <a:rPr lang="en-US" sz="1600" i="1" dirty="0" smtClean="0"/>
              <a:t>promotes </a:t>
            </a:r>
            <a:r>
              <a:rPr lang="en-US" sz="1600" i="1" dirty="0"/>
              <a:t>diversity in the classroom and in learning. The TEA Program supports inclusion and strongly encourages teachers with disabilities to apply. </a:t>
            </a:r>
          </a:p>
        </p:txBody>
      </p:sp>
    </p:spTree>
    <p:extLst>
      <p:ext uri="{BB962C8B-B14F-4D97-AF65-F5344CB8AC3E}">
        <p14:creationId xmlns:p14="http://schemas.microsoft.com/office/powerpoint/2010/main" val="102680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163782" y="932837"/>
            <a:ext cx="6020789" cy="919934"/>
          </a:xfrm>
        </p:spPr>
        <p:txBody>
          <a:bodyPr anchor="t"/>
          <a:lstStyle/>
          <a:p>
            <a:r>
              <a:rPr lang="en-US" sz="3200" dirty="0" smtClean="0"/>
              <a:t>TEA Selection Criteria</a:t>
            </a:r>
            <a:endParaRPr lang="en-US" sz="3200" dirty="0"/>
          </a:p>
        </p:txBody>
      </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33309" y="529613"/>
            <a:ext cx="2440122" cy="16267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5968" y="2156361"/>
            <a:ext cx="7202385" cy="5256824"/>
          </a:xfrm>
          <a:prstGeom prst="rect">
            <a:avLst/>
          </a:prstGeom>
        </p:spPr>
        <p:txBody>
          <a:bodyPr wrap="square">
            <a:spAutoFit/>
          </a:bodyPr>
          <a:lstStyle/>
          <a:p>
            <a:pPr marL="285750" indent="-285750">
              <a:lnSpc>
                <a:spcPct val="110000"/>
              </a:lnSpc>
              <a:spcBef>
                <a:spcPts val="1200"/>
              </a:spcBef>
              <a:spcAft>
                <a:spcPts val="1200"/>
              </a:spcAft>
              <a:buFont typeface="Arial" panose="020B0604020202020204" pitchFamily="34" charset="0"/>
              <a:buChar char="•"/>
            </a:pPr>
            <a:r>
              <a:rPr lang="en-US" sz="2000" dirty="0"/>
              <a:t>Preparedness for an intensive U.S.-based training program; </a:t>
            </a:r>
          </a:p>
          <a:p>
            <a:pPr marL="285750" indent="-285750">
              <a:lnSpc>
                <a:spcPct val="110000"/>
              </a:lnSpc>
              <a:spcBef>
                <a:spcPts val="1200"/>
              </a:spcBef>
              <a:spcAft>
                <a:spcPts val="1200"/>
              </a:spcAft>
              <a:buFont typeface="Arial" panose="020B0604020202020204" pitchFamily="34" charset="0"/>
              <a:buChar char="•"/>
            </a:pPr>
            <a:r>
              <a:rPr lang="en-US" sz="2000" dirty="0"/>
              <a:t>Professional and educational experience and achievements;</a:t>
            </a:r>
          </a:p>
          <a:p>
            <a:pPr marL="285750" indent="-285750">
              <a:lnSpc>
                <a:spcPct val="110000"/>
              </a:lnSpc>
              <a:spcBef>
                <a:spcPts val="1200"/>
              </a:spcBef>
              <a:spcAft>
                <a:spcPts val="1200"/>
              </a:spcAft>
              <a:buFont typeface="Arial" panose="020B0604020202020204" pitchFamily="34" charset="0"/>
              <a:buChar char="•"/>
            </a:pPr>
            <a:r>
              <a:rPr lang="en-US" sz="2000" dirty="0"/>
              <a:t>Demonstrated commitment to teaching in secondary education;</a:t>
            </a:r>
          </a:p>
          <a:p>
            <a:pPr marL="285750" indent="-285750">
              <a:lnSpc>
                <a:spcPct val="110000"/>
              </a:lnSpc>
              <a:spcBef>
                <a:spcPts val="1200"/>
              </a:spcBef>
              <a:spcAft>
                <a:spcPts val="1200"/>
              </a:spcAft>
              <a:buFont typeface="Arial" panose="020B0604020202020204" pitchFamily="34" charset="0"/>
              <a:buChar char="•"/>
            </a:pPr>
            <a:r>
              <a:rPr lang="en-US" sz="2000" dirty="0"/>
              <a:t>Demonstrated leadership potential</a:t>
            </a:r>
            <a:r>
              <a:rPr lang="en-US" sz="2000" dirty="0" smtClean="0"/>
              <a:t>;</a:t>
            </a:r>
          </a:p>
          <a:p>
            <a:pPr marL="285750" indent="-285750">
              <a:lnSpc>
                <a:spcPct val="110000"/>
              </a:lnSpc>
              <a:spcBef>
                <a:spcPts val="1200"/>
              </a:spcBef>
              <a:spcAft>
                <a:spcPts val="1200"/>
              </a:spcAft>
              <a:buFont typeface="Arial" panose="020B0604020202020204" pitchFamily="34" charset="0"/>
              <a:buChar char="•"/>
            </a:pPr>
            <a:r>
              <a:rPr lang="en-US" sz="2000" dirty="0"/>
              <a:t>Potential for developing long-term linkages between U.S. and home country educational institutions and schools;</a:t>
            </a:r>
          </a:p>
          <a:p>
            <a:pPr marL="285750" indent="-285750">
              <a:lnSpc>
                <a:spcPct val="110000"/>
              </a:lnSpc>
              <a:spcBef>
                <a:spcPts val="1200"/>
              </a:spcBef>
              <a:spcAft>
                <a:spcPts val="1200"/>
              </a:spcAft>
              <a:buFont typeface="Arial" panose="020B0604020202020204" pitchFamily="34" charset="0"/>
              <a:buChar char="•"/>
            </a:pPr>
            <a:endParaRPr lang="en-US" dirty="0"/>
          </a:p>
          <a:p>
            <a:pPr marL="285750" indent="-285750">
              <a:lnSpc>
                <a:spcPct val="110000"/>
              </a:lnSpc>
              <a:spcBef>
                <a:spcPts val="120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1121188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790333"/>
            <a:ext cx="8229600" cy="919934"/>
          </a:xfrm>
        </p:spPr>
        <p:txBody>
          <a:bodyPr anchor="t"/>
          <a:lstStyle/>
          <a:p>
            <a:r>
              <a:rPr lang="en-US" sz="3200" dirty="0" smtClean="0"/>
              <a:t>TEA Selection Criteria cont.</a:t>
            </a:r>
            <a:endParaRPr lang="en-US" sz="3200" dirty="0"/>
          </a:p>
        </p:txBody>
      </p:sp>
      <p:sp>
        <p:nvSpPr>
          <p:cNvPr id="7" name="Content Placeholder 2"/>
          <p:cNvSpPr>
            <a:spLocks noGrp="1"/>
          </p:cNvSpPr>
          <p:nvPr>
            <p:ph idx="1"/>
          </p:nvPr>
        </p:nvSpPr>
        <p:spPr>
          <a:xfrm>
            <a:off x="457200" y="1710267"/>
            <a:ext cx="8229600" cy="4348956"/>
          </a:xfrm>
        </p:spPr>
        <p:txBody>
          <a:bodyPr>
            <a:normAutofit/>
          </a:bodyPr>
          <a:lstStyle/>
          <a:p>
            <a:pPr>
              <a:lnSpc>
                <a:spcPct val="110000"/>
              </a:lnSpc>
              <a:spcBef>
                <a:spcPts val="1200"/>
              </a:spcBef>
              <a:spcAft>
                <a:spcPts val="1200"/>
              </a:spcAft>
            </a:pPr>
            <a:r>
              <a:rPr lang="en-US" sz="2000" dirty="0" smtClean="0">
                <a:solidFill>
                  <a:schemeClr val="tx1"/>
                </a:solidFill>
                <a:latin typeface="+mn-lt"/>
              </a:rPr>
              <a:t>English language skills adequate to live, study, and function independently in the U.S.;</a:t>
            </a:r>
          </a:p>
          <a:p>
            <a:pPr>
              <a:lnSpc>
                <a:spcPct val="110000"/>
              </a:lnSpc>
              <a:spcBef>
                <a:spcPts val="1200"/>
              </a:spcBef>
              <a:spcAft>
                <a:spcPts val="1200"/>
              </a:spcAft>
            </a:pPr>
            <a:r>
              <a:rPr lang="en-US" sz="2000" dirty="0" smtClean="0">
                <a:solidFill>
                  <a:schemeClr val="tx1"/>
                </a:solidFill>
                <a:latin typeface="+mn-lt"/>
              </a:rPr>
              <a:t>Willingness and capacity to work collaboratively with international peers to foster a positive learning community for professional development; and</a:t>
            </a:r>
          </a:p>
          <a:p>
            <a:pPr>
              <a:lnSpc>
                <a:spcPct val="110000"/>
              </a:lnSpc>
              <a:spcBef>
                <a:spcPts val="1200"/>
              </a:spcBef>
              <a:spcAft>
                <a:spcPts val="1200"/>
              </a:spcAft>
            </a:pPr>
            <a:r>
              <a:rPr lang="en-US" sz="2000" dirty="0" smtClean="0">
                <a:solidFill>
                  <a:schemeClr val="tx1"/>
                </a:solidFill>
                <a:latin typeface="+mn-lt"/>
              </a:rPr>
              <a:t>Ability to express ideas clearly and effectively. </a:t>
            </a:r>
          </a:p>
          <a:p>
            <a:pPr>
              <a:lnSpc>
                <a:spcPct val="150000"/>
              </a:lnSpc>
              <a:spcBef>
                <a:spcPts val="0"/>
              </a:spcBef>
            </a:pPr>
            <a:endParaRPr lang="en-US" sz="2000" dirty="0" smtClean="0">
              <a:solidFill>
                <a:schemeClr val="tx1"/>
              </a:solidFill>
              <a:latin typeface="+mn-lt"/>
            </a:endParaRPr>
          </a:p>
          <a:p>
            <a:pPr algn="ctr">
              <a:lnSpc>
                <a:spcPct val="150000"/>
              </a:lnSpc>
              <a:spcBef>
                <a:spcPts val="0"/>
              </a:spcBef>
              <a:buNone/>
            </a:pPr>
            <a:r>
              <a:rPr lang="en-US" sz="2000" b="1" dirty="0" smtClean="0">
                <a:solidFill>
                  <a:schemeClr val="tx1"/>
                </a:solidFill>
                <a:latin typeface="+mn-lt"/>
              </a:rPr>
              <a:t>Applicants who have had few or no opportunities to travel to the </a:t>
            </a:r>
          </a:p>
          <a:p>
            <a:pPr algn="ctr">
              <a:lnSpc>
                <a:spcPct val="150000"/>
              </a:lnSpc>
              <a:spcBef>
                <a:spcPts val="0"/>
              </a:spcBef>
              <a:buNone/>
            </a:pPr>
            <a:r>
              <a:rPr lang="en-US" sz="2000" b="1" dirty="0" smtClean="0">
                <a:solidFill>
                  <a:schemeClr val="tx1"/>
                </a:solidFill>
                <a:latin typeface="+mn-lt"/>
              </a:rPr>
              <a:t>U.S. will be given priority. </a:t>
            </a:r>
          </a:p>
          <a:p>
            <a:endParaRPr lang="en-US" dirty="0"/>
          </a:p>
        </p:txBody>
      </p:sp>
    </p:spTree>
    <p:extLst>
      <p:ext uri="{BB962C8B-B14F-4D97-AF65-F5344CB8AC3E}">
        <p14:creationId xmlns:p14="http://schemas.microsoft.com/office/powerpoint/2010/main" val="3837703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897467"/>
            <a:ext cx="8839200" cy="3077766"/>
          </a:xfrm>
          <a:prstGeom prst="rect">
            <a:avLst/>
          </a:prstGeom>
        </p:spPr>
        <p:txBody>
          <a:bodyPr wrap="square">
            <a:spAutoFit/>
          </a:bodyPr>
          <a:lstStyle/>
          <a:p>
            <a:pPr algn="ctr">
              <a:buNone/>
            </a:pPr>
            <a:endParaRPr lang="en-US" sz="2200" dirty="0" smtClean="0"/>
          </a:p>
          <a:p>
            <a:pPr algn="ctr">
              <a:buNone/>
            </a:pPr>
            <a:r>
              <a:rPr lang="en-US" sz="2600" dirty="0" smtClean="0"/>
              <a:t>For further information or if you have questions, </a:t>
            </a:r>
          </a:p>
          <a:p>
            <a:pPr algn="ctr">
              <a:buNone/>
            </a:pPr>
            <a:r>
              <a:rPr lang="en-US" sz="2600" dirty="0" smtClean="0"/>
              <a:t>you may contact</a:t>
            </a:r>
          </a:p>
          <a:p>
            <a:pPr algn="ctr">
              <a:buNone/>
            </a:pPr>
            <a:endParaRPr lang="en-US" sz="2200" dirty="0" smtClean="0"/>
          </a:p>
          <a:p>
            <a:pPr algn="ctr">
              <a:buNone/>
            </a:pPr>
            <a:r>
              <a:rPr lang="en-US" sz="2200" dirty="0" smtClean="0"/>
              <a:t>or</a:t>
            </a:r>
          </a:p>
          <a:p>
            <a:pPr algn="ctr">
              <a:buNone/>
            </a:pPr>
            <a:endParaRPr lang="en-US" sz="2200" b="1" dirty="0" smtClean="0"/>
          </a:p>
          <a:p>
            <a:pPr algn="ctr">
              <a:buNone/>
            </a:pPr>
            <a:r>
              <a:rPr lang="en-US" sz="2200" b="1" dirty="0" smtClean="0"/>
              <a:t>IREX</a:t>
            </a:r>
            <a:r>
              <a:rPr lang="en-US" sz="2200" dirty="0" smtClean="0"/>
              <a:t> at</a:t>
            </a:r>
          </a:p>
          <a:p>
            <a:pPr algn="ctr">
              <a:buNone/>
            </a:pPr>
            <a:r>
              <a:rPr lang="en-US" sz="3200" b="1" dirty="0" smtClean="0"/>
              <a:t>teaglobal@irex.org</a:t>
            </a:r>
          </a:p>
        </p:txBody>
      </p:sp>
      <p:sp>
        <p:nvSpPr>
          <p:cNvPr id="7" name="Title 4"/>
          <p:cNvSpPr>
            <a:spLocks noGrp="1"/>
          </p:cNvSpPr>
          <p:nvPr>
            <p:ph type="title"/>
          </p:nvPr>
        </p:nvSpPr>
        <p:spPr>
          <a:xfrm>
            <a:off x="457200" y="5017319"/>
            <a:ext cx="8229600" cy="1180281"/>
          </a:xfrm>
        </p:spPr>
        <p:txBody>
          <a:bodyPr/>
          <a:lstStyle/>
          <a:p>
            <a:r>
              <a:rPr lang="en-US" dirty="0" smtClean="0"/>
              <a:t>Good Luck! </a:t>
            </a:r>
            <a:endParaRPr lang="en-US" dirty="0"/>
          </a:p>
        </p:txBody>
      </p:sp>
    </p:spTree>
    <p:extLst>
      <p:ext uri="{BB962C8B-B14F-4D97-AF65-F5344CB8AC3E}">
        <p14:creationId xmlns:p14="http://schemas.microsoft.com/office/powerpoint/2010/main" val="3991212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7826"/>
            <a:ext cx="9144000" cy="1315749"/>
          </a:xfrm>
        </p:spPr>
        <p:txBody>
          <a:bodyPr anchor="ctr" anchorCtr="0"/>
          <a:lstStyle/>
          <a:p>
            <a:r>
              <a:rPr lang="en-US" sz="4000" dirty="0" smtClean="0">
                <a:effectLst>
                  <a:outerShdw blurRad="38100" dist="38100" dir="2700000" algn="tl">
                    <a:srgbClr val="000000">
                      <a:alpha val="43137"/>
                    </a:srgbClr>
                  </a:outerShdw>
                </a:effectLst>
              </a:rPr>
              <a:t>Participating Organizations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and their Roles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899" y="2019300"/>
            <a:ext cx="7274323" cy="4286249"/>
          </a:xfrm>
        </p:spPr>
        <p:txBody>
          <a:bodyPr>
            <a:normAutofit/>
          </a:bodyPr>
          <a:lstStyle/>
          <a:p>
            <a:pPr>
              <a:buClr>
                <a:schemeClr val="tx1"/>
              </a:buClr>
              <a:buNone/>
            </a:pPr>
            <a:r>
              <a:rPr lang="en-US" sz="2000" b="1" dirty="0" smtClean="0">
                <a:solidFill>
                  <a:schemeClr val="tx1"/>
                </a:solidFill>
                <a:latin typeface="+mn-lt"/>
              </a:rPr>
              <a:t>Bureau of Educational and Cultural Affairs (ECA), </a:t>
            </a:r>
          </a:p>
          <a:p>
            <a:pPr>
              <a:buClr>
                <a:schemeClr val="tx1"/>
              </a:buClr>
              <a:buNone/>
            </a:pPr>
            <a:r>
              <a:rPr lang="en-US" sz="2000" b="1" dirty="0" smtClean="0">
                <a:solidFill>
                  <a:schemeClr val="tx1"/>
                </a:solidFill>
                <a:latin typeface="+mn-lt"/>
              </a:rPr>
              <a:t>United States Department of State</a:t>
            </a:r>
          </a:p>
          <a:p>
            <a:pPr marL="742950" lvl="2" indent="-342900">
              <a:buClr>
                <a:schemeClr val="tx1"/>
              </a:buClr>
            </a:pPr>
            <a:r>
              <a:rPr lang="en-US" sz="2000" dirty="0" smtClean="0">
                <a:solidFill>
                  <a:schemeClr val="tx1"/>
                </a:solidFill>
                <a:latin typeface="+mn-lt"/>
              </a:rPr>
              <a:t>Funds and oversees the program</a:t>
            </a:r>
            <a:br>
              <a:rPr lang="en-US" sz="2000" dirty="0" smtClean="0">
                <a:solidFill>
                  <a:schemeClr val="tx1"/>
                </a:solidFill>
                <a:latin typeface="+mn-lt"/>
              </a:rPr>
            </a:br>
            <a:endParaRPr lang="en-US" sz="2000" b="1" dirty="0" smtClean="0">
              <a:solidFill>
                <a:schemeClr val="tx1"/>
              </a:solidFill>
              <a:latin typeface="+mn-lt"/>
            </a:endParaRPr>
          </a:p>
          <a:p>
            <a:pPr>
              <a:buClr>
                <a:schemeClr val="tx1"/>
              </a:buClr>
              <a:buNone/>
            </a:pPr>
            <a:r>
              <a:rPr lang="en-US" sz="2000" b="1" dirty="0" smtClean="0">
                <a:solidFill>
                  <a:schemeClr val="tx1"/>
                </a:solidFill>
                <a:latin typeface="+mn-lt"/>
              </a:rPr>
              <a:t>U.S. Embassy and/or Fulbright Commission</a:t>
            </a:r>
          </a:p>
          <a:p>
            <a:pPr lvl="1">
              <a:buClr>
                <a:schemeClr val="tx1"/>
              </a:buClr>
              <a:buFontTx/>
              <a:buChar char="•"/>
            </a:pPr>
            <a:r>
              <a:rPr lang="en-US" sz="2000" dirty="0" smtClean="0">
                <a:solidFill>
                  <a:schemeClr val="tx1"/>
                </a:solidFill>
                <a:latin typeface="+mn-lt"/>
              </a:rPr>
              <a:t>Manages recruitment, conducts pre-departure orientation, and engages with alumni</a:t>
            </a:r>
          </a:p>
          <a:p>
            <a:pPr lvl="0">
              <a:buClr>
                <a:prstClr val="black"/>
              </a:buClr>
              <a:buNone/>
            </a:pPr>
            <a:r>
              <a:rPr lang="en-US" sz="2000" b="1" dirty="0" smtClean="0">
                <a:solidFill>
                  <a:prstClr val="black"/>
                </a:solidFill>
                <a:latin typeface="Arial"/>
              </a:rPr>
              <a:t>IREX</a:t>
            </a:r>
            <a:endParaRPr lang="en-US" sz="2000" b="1" dirty="0">
              <a:solidFill>
                <a:prstClr val="black"/>
              </a:solidFill>
              <a:latin typeface="Arial"/>
            </a:endParaRPr>
          </a:p>
          <a:p>
            <a:pPr lvl="1">
              <a:buClr>
                <a:schemeClr val="tx1"/>
              </a:buClr>
              <a:buFontTx/>
              <a:buChar char="•"/>
            </a:pPr>
            <a:r>
              <a:rPr lang="en-US" sz="1900" dirty="0">
                <a:solidFill>
                  <a:schemeClr val="tx1"/>
                </a:solidFill>
                <a:latin typeface="+mn-lt"/>
              </a:rPr>
              <a:t>Collaborates with ECA, US Embassies/Commissions and US Host Universities to implement the TEA program, manages alumni programming, conducts monitoring and evaluation, and provides general </a:t>
            </a:r>
            <a:r>
              <a:rPr lang="en-US" sz="1900" dirty="0" smtClean="0">
                <a:solidFill>
                  <a:schemeClr val="tx1"/>
                </a:solidFill>
                <a:latin typeface="+mn-lt"/>
              </a:rPr>
              <a:t>support</a:t>
            </a:r>
          </a:p>
          <a:p>
            <a:pPr lvl="1">
              <a:buClr>
                <a:schemeClr val="tx1"/>
              </a:buClr>
              <a:buFontTx/>
              <a:buChar char="•"/>
            </a:pPr>
            <a:endParaRPr lang="en-US" sz="2400" dirty="0" smtClean="0">
              <a:solidFill>
                <a:schemeClr val="tx1"/>
              </a:solidFill>
              <a:latin typeface="+mn-lt"/>
            </a:endParaRPr>
          </a:p>
          <a:p>
            <a:pPr>
              <a:buClr>
                <a:schemeClr val="tx1"/>
              </a:buClr>
              <a:buNone/>
            </a:pPr>
            <a:endParaRPr lang="en-US" b="1" dirty="0" smtClean="0">
              <a:solidFill>
                <a:schemeClr val="accent2"/>
              </a:solidFill>
              <a:latin typeface="+mn-lt"/>
            </a:endParaRPr>
          </a:p>
          <a:p>
            <a:pPr marL="0" indent="0">
              <a:buNone/>
            </a:pPr>
            <a:endParaRPr lang="en-US" dirty="0" smtClean="0"/>
          </a:p>
          <a:p>
            <a:pPr marL="0" indent="0">
              <a:buNone/>
            </a:pPr>
            <a:endParaRPr lang="en-US" dirty="0" smtClean="0"/>
          </a:p>
          <a:p>
            <a:endParaRPr lang="en-US" dirty="0"/>
          </a:p>
        </p:txBody>
      </p:sp>
      <p:pic>
        <p:nvPicPr>
          <p:cNvPr id="4" name="Picture 6" descr="state_logo"/>
          <p:cNvPicPr>
            <a:picLocks noChangeAspect="1" noChangeArrowheads="1"/>
          </p:cNvPicPr>
          <p:nvPr/>
        </p:nvPicPr>
        <p:blipFill>
          <a:blip r:embed="rId3" cstate="print"/>
          <a:srcRect/>
          <a:stretch>
            <a:fillRect/>
          </a:stretch>
        </p:blipFill>
        <p:spPr>
          <a:xfrm>
            <a:off x="7289270" y="1875706"/>
            <a:ext cx="1439334" cy="1319062"/>
          </a:xfrm>
          <a:prstGeom prst="rect">
            <a:avLst/>
          </a:prstGeom>
          <a:noFill/>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17222" y="4696125"/>
            <a:ext cx="783431" cy="149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09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993529"/>
            <a:ext cx="8229600" cy="665934"/>
          </a:xfrm>
        </p:spPr>
        <p:txBody>
          <a:bodyPr anchor="ctr" anchorCtr="0"/>
          <a:lstStyle/>
          <a:p>
            <a:r>
              <a:rPr lang="en-US" sz="4000" dirty="0" smtClean="0">
                <a:effectLst>
                  <a:outerShdw blurRad="38100" dist="38100" dir="2700000" algn="tl">
                    <a:srgbClr val="000000">
                      <a:alpha val="43137"/>
                    </a:srgbClr>
                  </a:outerShdw>
                </a:effectLst>
              </a:rPr>
              <a:t>Teaching Excellence &amp; Achievement Program</a:t>
            </a:r>
            <a:endParaRPr lang="en-US" sz="4000" dirty="0">
              <a:effectLst>
                <a:outerShdw blurRad="38100" dist="38100" dir="2700000" algn="tl">
                  <a:srgbClr val="000000">
                    <a:alpha val="43137"/>
                  </a:srgbClr>
                </a:outerShdw>
              </a:effectLst>
            </a:endParaRPr>
          </a:p>
        </p:txBody>
      </p:sp>
      <p:sp>
        <p:nvSpPr>
          <p:cNvPr id="8" name="Text Box 2"/>
          <p:cNvSpPr txBox="1">
            <a:spLocks noChangeArrowheads="1"/>
          </p:cNvSpPr>
          <p:nvPr/>
        </p:nvSpPr>
        <p:spPr bwMode="auto">
          <a:xfrm>
            <a:off x="3394709" y="2123879"/>
            <a:ext cx="4834891" cy="4063166"/>
          </a:xfrm>
          <a:prstGeom prst="rect">
            <a:avLst/>
          </a:prstGeom>
          <a:solidFill>
            <a:srgbClr val="C9CADC"/>
          </a:solidFill>
          <a:ln w="9525">
            <a:solidFill>
              <a:srgbClr val="000000"/>
            </a:solidFill>
            <a:miter lim="800000"/>
            <a:headEnd/>
            <a:tailEnd/>
          </a:ln>
        </p:spPr>
        <p:txBody>
          <a:bodyPr rot="0" vert="horz" wrap="square" lIns="91440" tIns="45720" rIns="91440" bIns="45720" anchor="t" anchorCtr="0">
            <a:noAutofit/>
          </a:bodyPr>
          <a:lstStyle/>
          <a:p>
            <a:pPr>
              <a:lnSpc>
                <a:spcPct val="170000"/>
              </a:lnSpc>
              <a:buNone/>
            </a:pPr>
            <a:r>
              <a:rPr lang="en-US" sz="1700" dirty="0">
                <a:latin typeface="+mj-lt"/>
              </a:rPr>
              <a:t>The Teaching Excellence and Achievement Program (TEA) will provide approximately </a:t>
            </a:r>
            <a:r>
              <a:rPr lang="en-US" sz="1700" dirty="0" smtClean="0">
                <a:latin typeface="+mj-lt"/>
              </a:rPr>
              <a:t>170 </a:t>
            </a:r>
            <a:r>
              <a:rPr lang="en-US" sz="1700" dirty="0">
                <a:latin typeface="+mj-lt"/>
              </a:rPr>
              <a:t>secondary school teachers from Europe and Eurasia, East Asia and the Pacific, the Near East, South and Central Asia, Sub-Saharan Africa, and the Western Hemisphere with unique opportunities to develop expertise in their subject areas, enhance their teaching skills, and increase their knowledge about the United States. </a:t>
            </a:r>
          </a:p>
        </p:txBody>
      </p:sp>
      <p:pic>
        <p:nvPicPr>
          <p:cNvPr id="3074" name="Picture 2" descr="C:\Users\aaseffa\Downloads\IMG_1791 (1).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3946" r="7135"/>
          <a:stretch/>
        </p:blipFill>
        <p:spPr bwMode="auto">
          <a:xfrm>
            <a:off x="0" y="3042645"/>
            <a:ext cx="3196055" cy="239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13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793004"/>
            <a:ext cx="8415866" cy="584775"/>
          </a:xfrm>
          <a:prstGeom prst="rect">
            <a:avLst/>
          </a:prstGeom>
        </p:spPr>
        <p:txBody>
          <a:bodyPr wrap="square">
            <a:spAutoFit/>
          </a:bodyPr>
          <a:lstStyle/>
          <a:p>
            <a:r>
              <a:rPr lang="en-US" sz="3200" dirty="0">
                <a:solidFill>
                  <a:schemeClr val="accent2"/>
                </a:solidFill>
                <a:effectLst>
                  <a:outerShdw blurRad="38100" dist="38100" dir="2700000" algn="tl">
                    <a:srgbClr val="000000">
                      <a:alpha val="43137"/>
                    </a:srgbClr>
                  </a:outerShdw>
                </a:effectLst>
              </a:rPr>
              <a:t>Teaching Excellence &amp; Achievement Program</a:t>
            </a:r>
            <a:endParaRPr lang="en-US" sz="3200" dirty="0">
              <a:solidFill>
                <a:schemeClr val="accent2"/>
              </a:solidFill>
            </a:endParaRPr>
          </a:p>
        </p:txBody>
      </p:sp>
      <p:sp>
        <p:nvSpPr>
          <p:cNvPr id="7" name="Title 1"/>
          <p:cNvSpPr>
            <a:spLocks noGrp="1"/>
          </p:cNvSpPr>
          <p:nvPr>
            <p:ph type="title"/>
          </p:nvPr>
        </p:nvSpPr>
        <p:spPr>
          <a:xfrm>
            <a:off x="457200" y="1569156"/>
            <a:ext cx="8212667" cy="4374444"/>
          </a:xfrm>
        </p:spPr>
        <p:txBody>
          <a:bodyPr anchor="t"/>
          <a:lstStyle/>
          <a:p>
            <a:pPr algn="l">
              <a:lnSpc>
                <a:spcPct val="100000"/>
              </a:lnSpc>
              <a:spcBef>
                <a:spcPts val="600"/>
              </a:spcBef>
              <a:spcAft>
                <a:spcPts val="600"/>
              </a:spcAft>
            </a:pPr>
            <a:r>
              <a:rPr lang="en-US" sz="2200" b="1" dirty="0" smtClean="0">
                <a:solidFill>
                  <a:schemeClr val="tx1"/>
                </a:solidFill>
                <a:effectLst/>
              </a:rPr>
              <a:t>TEA is an </a:t>
            </a:r>
            <a:r>
              <a:rPr lang="en-US" sz="2200" b="1" u="sng" dirty="0" smtClean="0">
                <a:solidFill>
                  <a:schemeClr val="tx1"/>
                </a:solidFill>
                <a:effectLst/>
              </a:rPr>
              <a:t>intensive</a:t>
            </a:r>
            <a:r>
              <a:rPr lang="en-US" sz="2200" b="1" dirty="0" smtClean="0">
                <a:solidFill>
                  <a:schemeClr val="tx1"/>
                </a:solidFill>
                <a:effectLst/>
              </a:rPr>
              <a:t> non-credit, non-degree six-week professional development program at a U.S. university </a:t>
            </a:r>
            <a:r>
              <a:rPr lang="en-US" sz="2200" b="1" dirty="0">
                <a:solidFill>
                  <a:schemeClr val="tx1"/>
                </a:solidFill>
                <a:effectLst/>
              </a:rPr>
              <a:t>(</a:t>
            </a:r>
            <a:r>
              <a:rPr lang="en-US" sz="2200" b="1" dirty="0">
                <a:effectLst/>
              </a:rPr>
              <a:t>January – March 2017 </a:t>
            </a:r>
            <a:r>
              <a:rPr lang="en-US" sz="2200" b="1" i="1" dirty="0">
                <a:solidFill>
                  <a:schemeClr val="tx1"/>
                </a:solidFill>
                <a:effectLst/>
              </a:rPr>
              <a:t>or</a:t>
            </a:r>
            <a:r>
              <a:rPr lang="en-US" sz="2200" b="1" dirty="0">
                <a:solidFill>
                  <a:schemeClr val="tx1"/>
                </a:solidFill>
                <a:effectLst/>
              </a:rPr>
              <a:t> </a:t>
            </a:r>
            <a:r>
              <a:rPr lang="en-US" sz="2200" b="1" dirty="0">
                <a:effectLst/>
              </a:rPr>
              <a:t>September – November 2017</a:t>
            </a:r>
            <a:r>
              <a:rPr lang="en-US" sz="2200" b="1" dirty="0" smtClean="0">
                <a:solidFill>
                  <a:schemeClr val="tx1"/>
                </a:solidFill>
                <a:effectLst/>
              </a:rPr>
              <a:t>). </a:t>
            </a:r>
            <a:br>
              <a:rPr lang="en-US" sz="2200" b="1" dirty="0" smtClean="0">
                <a:solidFill>
                  <a:schemeClr val="tx1"/>
                </a:solidFill>
                <a:effectLst/>
              </a:rPr>
            </a:br>
            <a:r>
              <a:rPr lang="en-US" sz="2200" b="1" dirty="0" smtClean="0">
                <a:solidFill>
                  <a:schemeClr val="tx1"/>
                </a:solidFill>
                <a:effectLst/>
              </a:rPr>
              <a:t/>
            </a:r>
            <a:br>
              <a:rPr lang="en-US" sz="2200" b="1" dirty="0" smtClean="0">
                <a:solidFill>
                  <a:schemeClr val="tx1"/>
                </a:solidFill>
                <a:effectLst/>
              </a:rPr>
            </a:br>
            <a:r>
              <a:rPr lang="en-US" sz="2200" b="1" dirty="0" smtClean="0">
                <a:solidFill>
                  <a:schemeClr val="tx1"/>
                </a:solidFill>
                <a:effectLst/>
              </a:rPr>
              <a:t>The TEA program includes: </a:t>
            </a:r>
            <a:r>
              <a:rPr lang="en-US" sz="2400" dirty="0" smtClean="0">
                <a:solidFill>
                  <a:schemeClr val="tx1"/>
                </a:solidFill>
                <a:effectLst/>
              </a:rPr>
              <a:t> </a:t>
            </a:r>
            <a:br>
              <a:rPr lang="en-US" sz="2400" dirty="0" smtClean="0">
                <a:solidFill>
                  <a:schemeClr val="tx1"/>
                </a:solidFill>
                <a:effectLst/>
              </a:rPr>
            </a:br>
            <a:r>
              <a:rPr lang="en-US" sz="2400" dirty="0">
                <a:solidFill>
                  <a:schemeClr val="tx1"/>
                </a:solidFill>
                <a:effectLst/>
              </a:rPr>
              <a:t/>
            </a:r>
            <a:br>
              <a:rPr lang="en-US" sz="2400" dirty="0">
                <a:solidFill>
                  <a:schemeClr val="tx1"/>
                </a:solidFill>
                <a:effectLst/>
              </a:rPr>
            </a:br>
            <a:r>
              <a:rPr lang="en-US" sz="2400" dirty="0" smtClean="0">
                <a:solidFill>
                  <a:schemeClr val="tx1"/>
                </a:solidFill>
                <a:effectLst/>
              </a:rPr>
              <a:t/>
            </a:r>
            <a:br>
              <a:rPr lang="en-US" sz="2400" dirty="0" smtClean="0">
                <a:solidFill>
                  <a:schemeClr val="tx1"/>
                </a:solidFill>
                <a:effectLst/>
              </a:rPr>
            </a:br>
            <a:r>
              <a:rPr lang="en-US" sz="2400" b="1" dirty="0" smtClean="0">
                <a:solidFill>
                  <a:schemeClr val="tx1"/>
                </a:solidFill>
                <a:effectLst/>
              </a:rPr>
              <a:t/>
            </a:r>
            <a:br>
              <a:rPr lang="en-US" sz="2400" b="1" dirty="0" smtClean="0">
                <a:solidFill>
                  <a:schemeClr val="tx1"/>
                </a:solidFill>
                <a:effectLst/>
              </a:rPr>
            </a:br>
            <a:r>
              <a:rPr lang="en-US" dirty="0" smtClean="0">
                <a:solidFill>
                  <a:schemeClr val="tx1"/>
                </a:solidFill>
              </a:rPr>
              <a:t/>
            </a:r>
            <a:br>
              <a:rPr lang="en-US" dirty="0" smtClean="0">
                <a:solidFill>
                  <a:schemeClr val="tx1"/>
                </a:solidFill>
              </a:rPr>
            </a:br>
            <a:endParaRPr lang="en-US" dirty="0"/>
          </a:p>
        </p:txBody>
      </p:sp>
      <p:sp>
        <p:nvSpPr>
          <p:cNvPr id="8" name="TextBox 7"/>
          <p:cNvSpPr txBox="1"/>
          <p:nvPr/>
        </p:nvSpPr>
        <p:spPr>
          <a:xfrm>
            <a:off x="457200" y="3245565"/>
            <a:ext cx="8415866" cy="2616101"/>
          </a:xfrm>
          <a:prstGeom prst="rect">
            <a:avLst/>
          </a:prstGeom>
          <a:noFill/>
        </p:spPr>
        <p:txBody>
          <a:bodyPr wrap="square" rtlCol="0">
            <a:spAutoFit/>
          </a:bodyPr>
          <a:lstStyle/>
          <a:p>
            <a:pPr marL="342900" indent="-342900">
              <a:spcBef>
                <a:spcPts val="600"/>
              </a:spcBef>
              <a:buFont typeface="Arial" panose="020B0604020202020204" pitchFamily="34" charset="0"/>
              <a:buChar char="•"/>
            </a:pPr>
            <a:endParaRPr lang="en-US" sz="2400" dirty="0" smtClean="0">
              <a:solidFill>
                <a:srgbClr val="004964"/>
              </a:solidFill>
            </a:endParaRPr>
          </a:p>
          <a:p>
            <a:pPr marL="342900" indent="-342900">
              <a:spcBef>
                <a:spcPts val="600"/>
              </a:spcBef>
              <a:buFont typeface="Arial" panose="020B0604020202020204" pitchFamily="34" charset="0"/>
              <a:buChar char="•"/>
            </a:pPr>
            <a:r>
              <a:rPr lang="en-US" sz="2400" dirty="0" smtClean="0">
                <a:solidFill>
                  <a:srgbClr val="004964"/>
                </a:solidFill>
              </a:rPr>
              <a:t>A customized academic program in general pedagogy and discipline-specific education sessions;</a:t>
            </a:r>
            <a:endParaRPr lang="en-US" sz="2400" dirty="0">
              <a:solidFill>
                <a:srgbClr val="004964"/>
              </a:solidFill>
            </a:endParaRPr>
          </a:p>
          <a:p>
            <a:pPr marL="342900" indent="-342900">
              <a:spcBef>
                <a:spcPts val="600"/>
              </a:spcBef>
              <a:buFont typeface="Arial" panose="020B0604020202020204" pitchFamily="34" charset="0"/>
              <a:buChar char="•"/>
            </a:pPr>
            <a:r>
              <a:rPr lang="en-US" sz="2400" dirty="0" smtClean="0">
                <a:solidFill>
                  <a:srgbClr val="004964"/>
                </a:solidFill>
              </a:rPr>
              <a:t>A customized course in instructional technology;</a:t>
            </a:r>
          </a:p>
          <a:p>
            <a:pPr marL="342900" indent="-342900">
              <a:spcBef>
                <a:spcPts val="600"/>
              </a:spcBef>
              <a:buFont typeface="Arial" panose="020B0604020202020204" pitchFamily="34" charset="0"/>
              <a:buChar char="•"/>
            </a:pPr>
            <a:r>
              <a:rPr lang="en-US" sz="2400" dirty="0" smtClean="0">
                <a:solidFill>
                  <a:srgbClr val="004964"/>
                </a:solidFill>
              </a:rPr>
              <a:t>Field experience at a U.S. secondary school;</a:t>
            </a:r>
          </a:p>
          <a:p>
            <a:pPr marL="342900" indent="-342900">
              <a:spcBef>
                <a:spcPts val="600"/>
              </a:spcBef>
              <a:buFont typeface="Arial" panose="020B0604020202020204" pitchFamily="34" charset="0"/>
              <a:buChar char="•"/>
            </a:pPr>
            <a:r>
              <a:rPr lang="en-US" sz="2400" dirty="0" smtClean="0">
                <a:solidFill>
                  <a:srgbClr val="004964"/>
                </a:solidFill>
              </a:rPr>
              <a:t>Organized U.S. civic and cultural activities </a:t>
            </a:r>
            <a:endParaRPr lang="en-US" sz="2400" dirty="0">
              <a:solidFill>
                <a:srgbClr val="004964"/>
              </a:solidFill>
            </a:endParaRPr>
          </a:p>
        </p:txBody>
      </p:sp>
    </p:spTree>
    <p:extLst>
      <p:ext uri="{BB962C8B-B14F-4D97-AF65-F5344CB8AC3E}">
        <p14:creationId xmlns:p14="http://schemas.microsoft.com/office/powerpoint/2010/main" val="2505658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600200" y="274638"/>
            <a:ext cx="6324600" cy="1143000"/>
          </a:xfrm>
        </p:spPr>
        <p:txBody>
          <a:bodyPr/>
          <a:lstStyle/>
          <a:p>
            <a:r>
              <a:rPr lang="en-US" sz="3200" dirty="0" smtClean="0"/>
              <a:t>Sample Weekly Schedule</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23698721"/>
              </p:ext>
            </p:extLst>
          </p:nvPr>
        </p:nvGraphicFramePr>
        <p:xfrm>
          <a:off x="28575" y="1465140"/>
          <a:ext cx="8984796" cy="4643252"/>
        </p:xfrm>
        <a:graphic>
          <a:graphicData uri="http://schemas.openxmlformats.org/drawingml/2006/table">
            <a:tbl>
              <a:tblPr firstRow="1" bandRow="1">
                <a:tableStyleId>{073A0DAA-6AF3-43AB-8588-CEC1D06C72B9}</a:tableStyleId>
              </a:tblPr>
              <a:tblGrid>
                <a:gridCol w="1318548"/>
                <a:gridCol w="1680273"/>
                <a:gridCol w="1715279"/>
                <a:gridCol w="1703611"/>
                <a:gridCol w="1204983"/>
                <a:gridCol w="1362102"/>
              </a:tblGrid>
              <a:tr h="955172">
                <a:tc>
                  <a:txBody>
                    <a:bodyPr/>
                    <a:lstStyle/>
                    <a:p>
                      <a:pPr algn="ctr"/>
                      <a:r>
                        <a:rPr lang="en-US" dirty="0" smtClean="0"/>
                        <a:t>Monday </a:t>
                      </a:r>
                      <a:endParaRPr lang="en-US" dirty="0"/>
                    </a:p>
                  </a:txBody>
                  <a:tcPr/>
                </a:tc>
                <a:tc>
                  <a:txBody>
                    <a:bodyPr/>
                    <a:lstStyle/>
                    <a:p>
                      <a:pPr algn="ctr"/>
                      <a:r>
                        <a:rPr lang="en-US" dirty="0" smtClean="0"/>
                        <a:t>Tuesday</a:t>
                      </a:r>
                      <a:endParaRPr lang="en-US" dirty="0"/>
                    </a:p>
                  </a:txBody>
                  <a:tcPr/>
                </a:tc>
                <a:tc>
                  <a:txBody>
                    <a:bodyPr/>
                    <a:lstStyle/>
                    <a:p>
                      <a:pPr algn="ctr"/>
                      <a:r>
                        <a:rPr lang="en-US" dirty="0" smtClean="0"/>
                        <a:t>Wednesday</a:t>
                      </a:r>
                      <a:endParaRPr lang="en-US" dirty="0"/>
                    </a:p>
                  </a:txBody>
                  <a:tcPr/>
                </a:tc>
                <a:tc>
                  <a:txBody>
                    <a:bodyPr/>
                    <a:lstStyle/>
                    <a:p>
                      <a:pPr algn="ctr"/>
                      <a:r>
                        <a:rPr lang="en-US" dirty="0" smtClean="0"/>
                        <a:t>Thursday</a:t>
                      </a:r>
                      <a:endParaRPr lang="en-US" dirty="0"/>
                    </a:p>
                  </a:txBody>
                  <a:tcPr/>
                </a:tc>
                <a:tc>
                  <a:txBody>
                    <a:bodyPr/>
                    <a:lstStyle/>
                    <a:p>
                      <a:pPr algn="ctr"/>
                      <a:r>
                        <a:rPr lang="en-US" dirty="0" smtClean="0"/>
                        <a:t>Friday</a:t>
                      </a:r>
                      <a:endParaRPr lang="en-US" dirty="0"/>
                    </a:p>
                  </a:txBody>
                  <a:tcPr/>
                </a:tc>
                <a:tc>
                  <a:txBody>
                    <a:bodyPr/>
                    <a:lstStyle/>
                    <a:p>
                      <a:pPr algn="ctr"/>
                      <a:r>
                        <a:rPr lang="en-US" dirty="0" smtClean="0"/>
                        <a:t>Saturday</a:t>
                      </a:r>
                      <a:r>
                        <a:rPr lang="en-US" baseline="0" dirty="0" smtClean="0"/>
                        <a:t> &amp; Sunday</a:t>
                      </a:r>
                      <a:endParaRPr lang="en-US" dirty="0"/>
                    </a:p>
                  </a:txBody>
                  <a:tcPr/>
                </a:tc>
              </a:tr>
              <a:tr h="1265376">
                <a:tc>
                  <a:txBody>
                    <a:bodyPr/>
                    <a:lstStyle/>
                    <a:p>
                      <a:r>
                        <a:rPr lang="en-US" sz="1600" dirty="0" smtClean="0"/>
                        <a:t>Morning-</a:t>
                      </a:r>
                    </a:p>
                    <a:p>
                      <a:r>
                        <a:rPr lang="en-US" sz="1600" dirty="0" smtClean="0"/>
                        <a:t>General</a:t>
                      </a:r>
                      <a:r>
                        <a:rPr lang="en-US" sz="1600" baseline="0" dirty="0" smtClean="0"/>
                        <a:t> Education Workshop</a:t>
                      </a:r>
                      <a:endParaRPr lang="en-US" sz="1600" dirty="0"/>
                    </a:p>
                  </a:txBody>
                  <a:tcPr/>
                </a:tc>
                <a:tc>
                  <a:txBody>
                    <a:bodyPr/>
                    <a:lstStyle/>
                    <a:p>
                      <a:r>
                        <a:rPr lang="en-US" sz="1600" dirty="0" smtClean="0"/>
                        <a:t>Morning-</a:t>
                      </a:r>
                      <a:r>
                        <a:rPr lang="en-US" sz="1600" baseline="0" dirty="0" smtClean="0"/>
                        <a:t> </a:t>
                      </a:r>
                    </a:p>
                    <a:p>
                      <a:r>
                        <a:rPr lang="en-US" sz="1600" baseline="0" dirty="0" smtClean="0"/>
                        <a:t>Field Experience</a:t>
                      </a:r>
                      <a:endParaRPr lang="en-US" sz="1600" dirty="0" smtClean="0"/>
                    </a:p>
                  </a:txBody>
                  <a:tcPr/>
                </a:tc>
                <a:tc>
                  <a:txBody>
                    <a:bodyPr/>
                    <a:lstStyle/>
                    <a:p>
                      <a:r>
                        <a:rPr lang="en-US" sz="1600" dirty="0" smtClean="0"/>
                        <a:t>Morning-</a:t>
                      </a:r>
                    </a:p>
                    <a:p>
                      <a:r>
                        <a:rPr lang="en-US" sz="1600" dirty="0" smtClean="0"/>
                        <a:t>Field</a:t>
                      </a:r>
                      <a:r>
                        <a:rPr lang="en-US" sz="1600" baseline="0" dirty="0" smtClean="0"/>
                        <a:t> Experience</a:t>
                      </a:r>
                      <a:endParaRPr lang="en-US" sz="1600" dirty="0"/>
                    </a:p>
                  </a:txBody>
                  <a:tcPr/>
                </a:tc>
                <a:tc>
                  <a:txBody>
                    <a:bodyPr/>
                    <a:lstStyle/>
                    <a:p>
                      <a:r>
                        <a:rPr lang="en-US" sz="1600" dirty="0" smtClean="0"/>
                        <a:t>Morning-</a:t>
                      </a:r>
                    </a:p>
                    <a:p>
                      <a:r>
                        <a:rPr lang="en-US" sz="1600" dirty="0" smtClean="0"/>
                        <a:t>Field Experience</a:t>
                      </a:r>
                    </a:p>
                  </a:txBody>
                  <a:tcPr/>
                </a:tc>
                <a:tc>
                  <a:txBody>
                    <a:bodyPr/>
                    <a:lstStyle/>
                    <a:p>
                      <a:r>
                        <a:rPr lang="en-US" sz="1600" dirty="0" smtClean="0"/>
                        <a:t>Morning-</a:t>
                      </a:r>
                    </a:p>
                    <a:p>
                      <a:r>
                        <a:rPr lang="en-US" sz="1600" dirty="0" smtClean="0"/>
                        <a:t>General</a:t>
                      </a:r>
                      <a:r>
                        <a:rPr lang="en-US" sz="1600" baseline="0" dirty="0" smtClean="0"/>
                        <a:t> Education Workshop</a:t>
                      </a:r>
                      <a:endParaRPr lang="en-US" sz="1600" dirty="0" smtClean="0"/>
                    </a:p>
                    <a:p>
                      <a:endParaRPr lang="en-US" sz="1600" dirty="0"/>
                    </a:p>
                  </a:txBody>
                  <a:tcPr/>
                </a:tc>
                <a:tc>
                  <a:txBody>
                    <a:bodyPr/>
                    <a:lstStyle/>
                    <a:p>
                      <a:r>
                        <a:rPr lang="en-US" sz="1600" dirty="0" smtClean="0"/>
                        <a:t>Individual</a:t>
                      </a:r>
                      <a:r>
                        <a:rPr lang="en-US" sz="1600" baseline="0" dirty="0" smtClean="0"/>
                        <a:t>  work on lesson plans</a:t>
                      </a:r>
                      <a:endParaRPr lang="en-US" sz="1600" dirty="0"/>
                    </a:p>
                  </a:txBody>
                  <a:tcPr/>
                </a:tc>
              </a:tr>
              <a:tr h="1029957">
                <a:tc>
                  <a:txBody>
                    <a:bodyPr/>
                    <a:lstStyle/>
                    <a:p>
                      <a:r>
                        <a:rPr lang="en-US" sz="1600" dirty="0" smtClean="0"/>
                        <a:t>Afternoon-</a:t>
                      </a:r>
                    </a:p>
                    <a:p>
                      <a:r>
                        <a:rPr lang="en-US" sz="1600" dirty="0" smtClean="0"/>
                        <a:t>Technology Workshop</a:t>
                      </a:r>
                      <a:endParaRPr lang="en-US" sz="1600" dirty="0"/>
                    </a:p>
                  </a:txBody>
                  <a:tcPr/>
                </a:tc>
                <a:tc>
                  <a:txBody>
                    <a:bodyPr/>
                    <a:lstStyle/>
                    <a:p>
                      <a:r>
                        <a:rPr lang="en-US" sz="1600" dirty="0" smtClean="0"/>
                        <a:t>Afternoon – Discipline specific</a:t>
                      </a:r>
                      <a:r>
                        <a:rPr lang="en-US" sz="1600" baseline="0" dirty="0" smtClean="0"/>
                        <a:t> workshops</a:t>
                      </a:r>
                      <a:endParaRPr lang="en-US" sz="1600" dirty="0"/>
                    </a:p>
                  </a:txBody>
                  <a:tcPr/>
                </a:tc>
                <a:tc>
                  <a:txBody>
                    <a:bodyPr/>
                    <a:lstStyle/>
                    <a:p>
                      <a:r>
                        <a:rPr lang="en-US" sz="1600" dirty="0" smtClean="0"/>
                        <a:t>Afternoon-</a:t>
                      </a:r>
                    </a:p>
                    <a:p>
                      <a:r>
                        <a:rPr lang="en-US" sz="1600" dirty="0" smtClean="0"/>
                        <a:t>Technology Workshop</a:t>
                      </a:r>
                    </a:p>
                  </a:txBody>
                  <a:tcPr/>
                </a:tc>
                <a:tc>
                  <a:txBody>
                    <a:bodyPr/>
                    <a:lstStyle/>
                    <a:p>
                      <a:r>
                        <a:rPr lang="en-US" sz="1600" dirty="0" smtClean="0"/>
                        <a:t>Afternoon</a:t>
                      </a:r>
                      <a:r>
                        <a:rPr lang="en-US" sz="1600" baseline="0" dirty="0" smtClean="0"/>
                        <a:t> – </a:t>
                      </a:r>
                    </a:p>
                    <a:p>
                      <a:r>
                        <a:rPr lang="en-US" sz="1600" baseline="0" dirty="0" smtClean="0"/>
                        <a:t>Field Experience</a:t>
                      </a:r>
                      <a:endParaRPr lang="en-US" sz="1600" dirty="0"/>
                    </a:p>
                  </a:txBody>
                  <a:tcPr/>
                </a:tc>
                <a:tc>
                  <a:txBody>
                    <a:bodyPr/>
                    <a:lstStyle/>
                    <a:p>
                      <a:r>
                        <a:rPr lang="en-US" sz="1600" dirty="0" smtClean="0"/>
                        <a:t>Afternoon-</a:t>
                      </a:r>
                    </a:p>
                    <a:p>
                      <a:r>
                        <a:rPr lang="en-US" sz="1600" dirty="0" smtClean="0"/>
                        <a:t>Discipline-specific</a:t>
                      </a:r>
                      <a:r>
                        <a:rPr lang="en-US" sz="1600" baseline="0" dirty="0" smtClean="0"/>
                        <a:t> workshops</a:t>
                      </a:r>
                      <a:endParaRPr lang="en-US" sz="1600" dirty="0"/>
                    </a:p>
                  </a:txBody>
                  <a:tcPr/>
                </a:tc>
                <a:tc>
                  <a:txBody>
                    <a:bodyPr/>
                    <a:lstStyle/>
                    <a:p>
                      <a:r>
                        <a:rPr lang="en-US" sz="1600" dirty="0" smtClean="0"/>
                        <a:t>Trip</a:t>
                      </a:r>
                      <a:r>
                        <a:rPr lang="en-US" sz="1600" baseline="0" dirty="0" smtClean="0"/>
                        <a:t> to local museum and group lunch</a:t>
                      </a:r>
                      <a:endParaRPr lang="en-US" sz="1600" dirty="0"/>
                    </a:p>
                  </a:txBody>
                  <a:tcPr/>
                </a:tc>
              </a:tr>
              <a:tr h="1202493">
                <a:tc>
                  <a:txBody>
                    <a:bodyPr/>
                    <a:lstStyle/>
                    <a:p>
                      <a:r>
                        <a:rPr lang="en-US" sz="1600" dirty="0" smtClean="0"/>
                        <a:t>Evening-Supplemental</a:t>
                      </a:r>
                      <a:r>
                        <a:rPr lang="en-US" sz="1600" baseline="0" dirty="0" smtClean="0"/>
                        <a:t> English Class</a:t>
                      </a:r>
                      <a:endParaRPr lang="en-US" sz="1600" dirty="0" smtClean="0"/>
                    </a:p>
                  </a:txBody>
                  <a:tcPr/>
                </a:tc>
                <a:tc>
                  <a:txBody>
                    <a:bodyPr/>
                    <a:lstStyle/>
                    <a:p>
                      <a:r>
                        <a:rPr lang="en-US" sz="1600" dirty="0" smtClean="0"/>
                        <a:t>Evening - Dinner with Friendship Family</a:t>
                      </a:r>
                      <a:endParaRPr lang="en-US" sz="1600" dirty="0"/>
                    </a:p>
                  </a:txBody>
                  <a:tcPr/>
                </a:tc>
                <a:tc>
                  <a:txBody>
                    <a:bodyPr/>
                    <a:lstStyle/>
                    <a:p>
                      <a:r>
                        <a:rPr lang="en-US" sz="1600" dirty="0" smtClean="0"/>
                        <a:t>Evening-</a:t>
                      </a:r>
                    </a:p>
                    <a:p>
                      <a:r>
                        <a:rPr lang="en-US" sz="1600" dirty="0" smtClean="0"/>
                        <a:t>Group</a:t>
                      </a:r>
                      <a:r>
                        <a:rPr lang="en-US" sz="1600" baseline="0" dirty="0" smtClean="0"/>
                        <a:t> reflection; time to work on lesson plan development</a:t>
                      </a:r>
                      <a:endParaRPr lang="en-US" sz="1600" dirty="0"/>
                    </a:p>
                  </a:txBody>
                  <a:tcPr/>
                </a:tc>
                <a:tc>
                  <a:txBody>
                    <a:bodyPr/>
                    <a:lstStyle/>
                    <a:p>
                      <a:r>
                        <a:rPr lang="en-US" sz="1600" dirty="0" smtClean="0"/>
                        <a:t>Evening - PTA Meeting at</a:t>
                      </a:r>
                      <a:r>
                        <a:rPr lang="en-US" sz="1600" baseline="0" dirty="0" smtClean="0"/>
                        <a:t> U.S. Host School</a:t>
                      </a:r>
                      <a:endParaRPr lang="en-US" sz="1600" dirty="0"/>
                    </a:p>
                  </a:txBody>
                  <a:tcPr/>
                </a:tc>
                <a:tc>
                  <a:txBody>
                    <a:bodyPr/>
                    <a:lstStyle/>
                    <a:p>
                      <a:r>
                        <a:rPr lang="en-US" sz="1600" baseline="0" dirty="0" smtClean="0"/>
                        <a:t>Evening - Attend university hockey game</a:t>
                      </a:r>
                      <a:endParaRPr lang="en-US" sz="1600" dirty="0"/>
                    </a:p>
                  </a:txBody>
                  <a:tcPr/>
                </a:tc>
                <a:tc>
                  <a:txBody>
                    <a:bodyPr/>
                    <a:lstStyle/>
                    <a:p>
                      <a:r>
                        <a:rPr lang="en-US" sz="1600" dirty="0" smtClean="0"/>
                        <a:t>Personal time</a:t>
                      </a:r>
                      <a:endParaRPr lang="en-US" sz="1600" dirty="0"/>
                    </a:p>
                  </a:txBody>
                  <a:tcPr/>
                </a:tc>
              </a:tr>
            </a:tbl>
          </a:graphicData>
        </a:graphic>
      </p:graphicFrame>
    </p:spTree>
    <p:extLst>
      <p:ext uri="{BB962C8B-B14F-4D97-AF65-F5344CB8AC3E}">
        <p14:creationId xmlns:p14="http://schemas.microsoft.com/office/powerpoint/2010/main" val="510203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29444" y="618273"/>
            <a:ext cx="4264116" cy="584775"/>
          </a:xfrm>
          <a:prstGeom prst="rect">
            <a:avLst/>
          </a:prstGeom>
        </p:spPr>
        <p:txBody>
          <a:bodyPr wrap="none">
            <a:spAutoFit/>
          </a:bodyPr>
          <a:lstStyle/>
          <a:p>
            <a:pPr algn="ctr"/>
            <a:r>
              <a:rPr lang="en-US" sz="3200" dirty="0" smtClean="0">
                <a:solidFill>
                  <a:schemeClr val="accent2"/>
                </a:solidFill>
                <a:effectLst>
                  <a:outerShdw blurRad="38100" dist="38100" dir="2700000" algn="tl">
                    <a:srgbClr val="000000">
                      <a:alpha val="43137"/>
                    </a:srgbClr>
                  </a:outerShdw>
                </a:effectLst>
              </a:rPr>
              <a:t>TEA Eligible Countries</a:t>
            </a:r>
            <a:endParaRPr lang="en-US" sz="3200" dirty="0">
              <a:solidFill>
                <a:schemeClr val="accent2"/>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4012117789"/>
              </p:ext>
            </p:extLst>
          </p:nvPr>
        </p:nvGraphicFramePr>
        <p:xfrm>
          <a:off x="107350" y="1236368"/>
          <a:ext cx="8775868" cy="5017008"/>
        </p:xfrm>
        <a:graphic>
          <a:graphicData uri="http://schemas.openxmlformats.org/drawingml/2006/table">
            <a:tbl>
              <a:tblPr firstRow="1" bandRow="1">
                <a:tableStyleId>{5C22544A-7EE6-4342-B048-85BDC9FD1C3A}</a:tableStyleId>
              </a:tblPr>
              <a:tblGrid>
                <a:gridCol w="2078184"/>
                <a:gridCol w="2309750"/>
                <a:gridCol w="2193967"/>
                <a:gridCol w="2193967"/>
              </a:tblGrid>
              <a:tr h="4988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Algeria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Argentina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Armenia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Azerbaijan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Bangladesh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Belarus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Bolivia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Burkina Faso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Cambodia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Cameroon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Chile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Colombia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Costa Rica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Cote d’Ivoire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Dominican Republic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Ecuador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kern="1200" cap="none" normalizeH="0" baseline="0" dirty="0" smtClean="0">
                        <a:ln>
                          <a:noFill/>
                        </a:ln>
                        <a:solidFill>
                          <a:schemeClr val="tx1"/>
                        </a:solidFill>
                        <a:effectLst/>
                        <a:latin typeface="Arial" charset="0"/>
                        <a:ea typeface="+mn-ea"/>
                        <a:cs typeface="+mn-cs"/>
                      </a:endParaRPr>
                    </a:p>
                  </a:txBody>
                  <a:tcP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Egypt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El Salvador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Estonia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Georgia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Ghana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Guatemala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Haiti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Honduras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India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Iraq</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Jordan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Kazakhstan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Kyrgyzstan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Laos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Latvia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Lebanon</a:t>
                      </a:r>
                    </a:p>
                  </a:txBody>
                  <a:tcP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Lithuania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Malawi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Mali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Moldova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Mongolia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Mozambique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Nepal</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Nicaragua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Niger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Nigeria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Panama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Peru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Russia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Rwanda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Senegal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South Africa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kern="1200" cap="none" normalizeH="0" baseline="0" dirty="0" smtClean="0">
                        <a:ln>
                          <a:noFill/>
                        </a:ln>
                        <a:solidFill>
                          <a:schemeClr val="tx1"/>
                        </a:solidFill>
                        <a:effectLst/>
                        <a:latin typeface="Arial" charset="0"/>
                        <a:ea typeface="+mn-ea"/>
                        <a:cs typeface="+mn-cs"/>
                      </a:endParaRPr>
                    </a:p>
                  </a:txBody>
                  <a:tcP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Sri Lanka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Sudan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Tajikistan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Thailand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Tunisia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Turkey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Turkmenistan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Ukraine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Uruguay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Uzbekistan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Venezuela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Vietnam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West Bank/Gaza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Zambia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Zimbabwe</a:t>
                      </a:r>
                    </a:p>
                  </a:txBody>
                  <a:tcPr>
                    <a:solidFill>
                      <a:schemeClr val="bg1">
                        <a:lumMod val="85000"/>
                      </a:schemeClr>
                    </a:solidFill>
                  </a:tcPr>
                </a:tc>
              </a:tr>
            </a:tbl>
          </a:graphicData>
        </a:graphic>
      </p:graphicFrame>
    </p:spTree>
    <p:extLst>
      <p:ext uri="{BB962C8B-B14F-4D97-AF65-F5344CB8AC3E}">
        <p14:creationId xmlns:p14="http://schemas.microsoft.com/office/powerpoint/2010/main" val="2048944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a:spLocks noGrp="1"/>
          </p:cNvSpPr>
          <p:nvPr>
            <p:ph type="title"/>
          </p:nvPr>
        </p:nvSpPr>
        <p:spPr>
          <a:xfrm>
            <a:off x="191911" y="790333"/>
            <a:ext cx="8494889" cy="801400"/>
          </a:xfrm>
        </p:spPr>
        <p:txBody>
          <a:bodyPr anchor="ctr" anchorCtr="0"/>
          <a:lstStyle/>
          <a:p>
            <a:r>
              <a:rPr lang="en-US" sz="3200" dirty="0" smtClean="0"/>
              <a:t>Program Overview - Academic Program</a:t>
            </a:r>
          </a:p>
        </p:txBody>
      </p:sp>
      <p:sp>
        <p:nvSpPr>
          <p:cNvPr id="7" name="Content Placeholder 5"/>
          <p:cNvSpPr>
            <a:spLocks noGrp="1"/>
          </p:cNvSpPr>
          <p:nvPr>
            <p:ph sz="quarter" idx="4294967295"/>
          </p:nvPr>
        </p:nvSpPr>
        <p:spPr>
          <a:xfrm>
            <a:off x="251288" y="1591733"/>
            <a:ext cx="8778240" cy="3835290"/>
          </a:xfrm>
          <a:prstGeom prst="rect">
            <a:avLst/>
          </a:prstGeom>
        </p:spPr>
        <p:txBody>
          <a:bodyPr>
            <a:normAutofit fontScale="92500" lnSpcReduction="20000"/>
          </a:bodyPr>
          <a:lstStyle/>
          <a:p>
            <a:pPr>
              <a:buNone/>
            </a:pPr>
            <a:endParaRPr lang="en-US" sz="2800" b="1" dirty="0" smtClean="0"/>
          </a:p>
          <a:p>
            <a:pPr algn="ctr">
              <a:buNone/>
            </a:pPr>
            <a:r>
              <a:rPr lang="en-US" sz="3100" b="1" dirty="0" smtClean="0">
                <a:solidFill>
                  <a:schemeClr val="tx1"/>
                </a:solidFill>
                <a:latin typeface="+mn-lt"/>
              </a:rPr>
              <a:t>Customized Academic Program</a:t>
            </a:r>
          </a:p>
          <a:p>
            <a:pPr>
              <a:buNone/>
            </a:pPr>
            <a:endParaRPr lang="en-US" b="1" dirty="0" smtClean="0">
              <a:solidFill>
                <a:schemeClr val="tx1"/>
              </a:solidFill>
              <a:latin typeface="+mn-lt"/>
            </a:endParaRPr>
          </a:p>
          <a:p>
            <a:pPr>
              <a:buNone/>
            </a:pPr>
            <a:r>
              <a:rPr lang="en-US" b="1" dirty="0" smtClean="0">
                <a:solidFill>
                  <a:schemeClr val="tx1"/>
                </a:solidFill>
                <a:latin typeface="+mn-lt"/>
              </a:rPr>
              <a:t>General Pedagogical Seminars on topics such as:</a:t>
            </a:r>
          </a:p>
          <a:p>
            <a:pPr marL="0" indent="0">
              <a:buNone/>
            </a:pPr>
            <a:endParaRPr lang="en-US" sz="1900" b="1" dirty="0">
              <a:solidFill>
                <a:schemeClr val="tx1"/>
              </a:solidFill>
              <a:latin typeface="+mn-lt"/>
            </a:endParaRPr>
          </a:p>
          <a:p>
            <a:r>
              <a:rPr lang="en-US" sz="1900" dirty="0" smtClean="0">
                <a:solidFill>
                  <a:schemeClr val="tx1"/>
                </a:solidFill>
                <a:latin typeface="+mn-lt"/>
              </a:rPr>
              <a:t>Teaching strategies for home classroom environments</a:t>
            </a:r>
          </a:p>
          <a:p>
            <a:pPr>
              <a:buNone/>
            </a:pPr>
            <a:endParaRPr lang="en-US" sz="1900" dirty="0">
              <a:solidFill>
                <a:schemeClr val="tx1"/>
              </a:solidFill>
              <a:latin typeface="+mn-lt"/>
            </a:endParaRPr>
          </a:p>
          <a:p>
            <a:r>
              <a:rPr lang="en-US" sz="1900" dirty="0" smtClean="0">
                <a:solidFill>
                  <a:schemeClr val="tx1"/>
                </a:solidFill>
                <a:latin typeface="+mn-lt"/>
              </a:rPr>
              <a:t>Student-centered teaching methodologies</a:t>
            </a:r>
          </a:p>
          <a:p>
            <a:endParaRPr lang="en-US" sz="1900" dirty="0" smtClean="0">
              <a:solidFill>
                <a:schemeClr val="tx1"/>
              </a:solidFill>
              <a:latin typeface="+mn-lt"/>
            </a:endParaRPr>
          </a:p>
          <a:p>
            <a:r>
              <a:rPr lang="en-US" sz="1900" dirty="0" smtClean="0">
                <a:solidFill>
                  <a:schemeClr val="tx1"/>
                </a:solidFill>
                <a:latin typeface="+mn-lt"/>
              </a:rPr>
              <a:t>Lesson plan and curriculum development</a:t>
            </a:r>
          </a:p>
          <a:p>
            <a:pPr>
              <a:buNone/>
            </a:pPr>
            <a:endParaRPr lang="en-US" sz="1900" dirty="0">
              <a:solidFill>
                <a:schemeClr val="tx1"/>
              </a:solidFill>
              <a:latin typeface="+mn-lt"/>
            </a:endParaRPr>
          </a:p>
          <a:p>
            <a:r>
              <a:rPr lang="en-US" sz="1900" dirty="0" smtClean="0">
                <a:solidFill>
                  <a:schemeClr val="tx1"/>
                </a:solidFill>
                <a:latin typeface="+mn-lt"/>
              </a:rPr>
              <a:t>Teacher leadership</a:t>
            </a:r>
          </a:p>
          <a:p>
            <a:pPr>
              <a:buNone/>
            </a:pPr>
            <a:endParaRPr lang="en-US" sz="1900" dirty="0" smtClean="0">
              <a:solidFill>
                <a:schemeClr val="tx1"/>
              </a:solidFill>
              <a:latin typeface="+mn-lt"/>
            </a:endParaRPr>
          </a:p>
          <a:p>
            <a:endParaRPr lang="en-US" sz="800" dirty="0" smtClean="0"/>
          </a:p>
          <a:p>
            <a:pPr>
              <a:buNone/>
            </a:pPr>
            <a:endParaRPr lang="en-US" sz="1000" dirty="0" smtClean="0"/>
          </a:p>
        </p:txBody>
      </p:sp>
    </p:spTree>
    <p:extLst>
      <p:ext uri="{BB962C8B-B14F-4D97-AF65-F5344CB8AC3E}">
        <p14:creationId xmlns:p14="http://schemas.microsoft.com/office/powerpoint/2010/main" val="647758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a:spLocks noGrp="1"/>
          </p:cNvSpPr>
          <p:nvPr>
            <p:ph type="title"/>
          </p:nvPr>
        </p:nvSpPr>
        <p:spPr>
          <a:xfrm>
            <a:off x="191911" y="790333"/>
            <a:ext cx="8494889" cy="801400"/>
          </a:xfrm>
        </p:spPr>
        <p:txBody>
          <a:bodyPr anchor="ctr" anchorCtr="0"/>
          <a:lstStyle/>
          <a:p>
            <a:r>
              <a:rPr lang="en-US" sz="3200" dirty="0" smtClean="0"/>
              <a:t>Program Overview - Academic Program</a:t>
            </a:r>
          </a:p>
        </p:txBody>
      </p:sp>
      <p:sp>
        <p:nvSpPr>
          <p:cNvPr id="7" name="Content Placeholder 3"/>
          <p:cNvSpPr>
            <a:spLocks noGrp="1"/>
          </p:cNvSpPr>
          <p:nvPr>
            <p:ph sz="quarter" idx="4294967295"/>
          </p:nvPr>
        </p:nvSpPr>
        <p:spPr>
          <a:xfrm>
            <a:off x="365760" y="1557868"/>
            <a:ext cx="8016240" cy="4501356"/>
          </a:xfrm>
          <a:prstGeom prst="rect">
            <a:avLst/>
          </a:prstGeom>
        </p:spPr>
        <p:txBody>
          <a:bodyPr>
            <a:normAutofit fontScale="92500"/>
          </a:bodyPr>
          <a:lstStyle/>
          <a:p>
            <a:pPr>
              <a:buNone/>
            </a:pPr>
            <a:endParaRPr lang="en-US" sz="1200" dirty="0" smtClean="0"/>
          </a:p>
          <a:p>
            <a:pPr>
              <a:buNone/>
            </a:pPr>
            <a:r>
              <a:rPr lang="en-US" sz="2800" b="1" dirty="0" smtClean="0">
                <a:solidFill>
                  <a:schemeClr val="tx1"/>
                </a:solidFill>
                <a:latin typeface="+mn-lt"/>
              </a:rPr>
              <a:t>Academic Seminars:</a:t>
            </a:r>
          </a:p>
          <a:p>
            <a:r>
              <a:rPr lang="en-US" sz="2200" dirty="0" smtClean="0">
                <a:solidFill>
                  <a:schemeClr val="tx1"/>
                </a:solidFill>
                <a:latin typeface="+mn-lt"/>
              </a:rPr>
              <a:t>Workshops that focus on teaching methodologies, curriculum development, lesson planning, teaching strategies, and intensive English language instruction  for </a:t>
            </a:r>
            <a:r>
              <a:rPr lang="en-US" sz="2200" dirty="0">
                <a:solidFill>
                  <a:schemeClr val="tx1"/>
                </a:solidFill>
                <a:latin typeface="+mn-lt"/>
              </a:rPr>
              <a:t>English, Math, Social </a:t>
            </a:r>
            <a:r>
              <a:rPr lang="en-US" sz="2200" dirty="0" smtClean="0">
                <a:solidFill>
                  <a:schemeClr val="tx1"/>
                </a:solidFill>
                <a:latin typeface="+mn-lt"/>
              </a:rPr>
              <a:t>Studies, Science, and Special Education teachers</a:t>
            </a:r>
          </a:p>
          <a:p>
            <a:pPr>
              <a:buNone/>
            </a:pPr>
            <a:endParaRPr lang="en-US" sz="2800" b="1" dirty="0" smtClean="0">
              <a:solidFill>
                <a:schemeClr val="tx1"/>
              </a:solidFill>
              <a:latin typeface="+mn-lt"/>
            </a:endParaRPr>
          </a:p>
          <a:p>
            <a:pPr>
              <a:buNone/>
            </a:pPr>
            <a:r>
              <a:rPr lang="en-US" sz="2800" b="1" dirty="0" smtClean="0">
                <a:solidFill>
                  <a:schemeClr val="tx1"/>
                </a:solidFill>
                <a:latin typeface="+mn-lt"/>
              </a:rPr>
              <a:t>Instructional Technology Seminars:</a:t>
            </a:r>
          </a:p>
          <a:p>
            <a:r>
              <a:rPr lang="en-US" sz="2200" dirty="0" smtClean="0">
                <a:solidFill>
                  <a:schemeClr val="tx1"/>
                </a:solidFill>
                <a:latin typeface="+mn-lt"/>
              </a:rPr>
              <a:t>Technology for classroom use</a:t>
            </a:r>
          </a:p>
          <a:p>
            <a:r>
              <a:rPr lang="en-US" sz="2200" dirty="0" smtClean="0">
                <a:solidFill>
                  <a:schemeClr val="tx1"/>
                </a:solidFill>
                <a:latin typeface="+mn-lt"/>
              </a:rPr>
              <a:t>General computer skills: </a:t>
            </a:r>
          </a:p>
          <a:p>
            <a:pPr>
              <a:buNone/>
            </a:pPr>
            <a:r>
              <a:rPr lang="en-US" sz="2200" dirty="0" smtClean="0">
                <a:solidFill>
                  <a:schemeClr val="tx1"/>
                </a:solidFill>
                <a:latin typeface="+mn-lt"/>
              </a:rPr>
              <a:t>	(Word, Excel, Power Point, etc.)</a:t>
            </a:r>
          </a:p>
          <a:p>
            <a:pPr>
              <a:buNone/>
            </a:pPr>
            <a:r>
              <a:rPr lang="en-US" dirty="0" smtClean="0">
                <a:solidFill>
                  <a:schemeClr val="tx1"/>
                </a:solidFill>
                <a:latin typeface="+mn-lt"/>
              </a:rPr>
              <a:t>	</a:t>
            </a:r>
          </a:p>
          <a:p>
            <a:endParaRPr lang="en-US" dirty="0"/>
          </a:p>
        </p:txBody>
      </p:sp>
      <p:pic>
        <p:nvPicPr>
          <p:cNvPr id="8" name="Picture 3" descr="C:\Documents and Settings\asnell\Local Settings\Temporary Internet Files\Content.IE5\0X4F6S68\MP900439389[1].jpg"/>
          <p:cNvPicPr>
            <a:picLocks noChangeAspect="1" noChangeArrowheads="1"/>
          </p:cNvPicPr>
          <p:nvPr/>
        </p:nvPicPr>
        <p:blipFill>
          <a:blip r:embed="rId5" cstate="print"/>
          <a:srcRect/>
          <a:stretch>
            <a:fillRect/>
          </a:stretch>
        </p:blipFill>
        <p:spPr bwMode="auto">
          <a:xfrm>
            <a:off x="7360973" y="3648106"/>
            <a:ext cx="1781048" cy="2667761"/>
          </a:xfrm>
          <a:prstGeom prst="rect">
            <a:avLst/>
          </a:prstGeom>
          <a:noFill/>
        </p:spPr>
      </p:pic>
    </p:spTree>
    <p:extLst>
      <p:ext uri="{BB962C8B-B14F-4D97-AF65-F5344CB8AC3E}">
        <p14:creationId xmlns:p14="http://schemas.microsoft.com/office/powerpoint/2010/main" val="2898095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lor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75" y="6324600"/>
            <a:ext cx="841221" cy="48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31" y="631586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722601"/>
            <a:ext cx="9144000" cy="1275534"/>
          </a:xfrm>
        </p:spPr>
        <p:txBody>
          <a:bodyPr anchor="ctr" anchorCtr="0"/>
          <a:lstStyle/>
          <a:p>
            <a:r>
              <a:rPr lang="en-US" sz="3200" dirty="0" smtClean="0"/>
              <a:t>Program Overview - </a:t>
            </a:r>
            <a:br>
              <a:rPr lang="en-US" sz="3200" dirty="0" smtClean="0"/>
            </a:br>
            <a:r>
              <a:rPr lang="en-US" sz="3200" dirty="0" smtClean="0"/>
              <a:t>U.S. Secondary School Field Experience</a:t>
            </a:r>
            <a:endParaRPr lang="en-US" sz="3200" dirty="0"/>
          </a:p>
        </p:txBody>
      </p:sp>
      <p:sp>
        <p:nvSpPr>
          <p:cNvPr id="7" name="Rectangle 3"/>
          <p:cNvSpPr>
            <a:spLocks noGrp="1" noChangeArrowheads="1"/>
          </p:cNvSpPr>
          <p:nvPr>
            <p:ph sz="half" idx="4294967295"/>
          </p:nvPr>
        </p:nvSpPr>
        <p:spPr>
          <a:xfrm>
            <a:off x="3194024" y="1524000"/>
            <a:ext cx="5843098" cy="4594578"/>
          </a:xfrm>
          <a:prstGeom prst="rect">
            <a:avLst/>
          </a:prstGeom>
        </p:spPr>
        <p:txBody>
          <a:bodyPr>
            <a:normAutofit lnSpcReduction="10000"/>
          </a:bodyPr>
          <a:lstStyle/>
          <a:p>
            <a:pPr eaLnBrk="1" hangingPunct="1">
              <a:buFontTx/>
              <a:buNone/>
            </a:pPr>
            <a:endParaRPr lang="en-US" sz="2200" b="1" dirty="0" smtClean="0">
              <a:solidFill>
                <a:schemeClr val="tx1"/>
              </a:solidFill>
              <a:latin typeface="+mn-lt"/>
            </a:endParaRPr>
          </a:p>
          <a:p>
            <a:pPr algn="just">
              <a:lnSpc>
                <a:spcPct val="110000"/>
              </a:lnSpc>
              <a:buFont typeface="Wingdings" pitchFamily="2" charset="2"/>
              <a:buNone/>
            </a:pPr>
            <a:endParaRPr lang="en-US" sz="2050" dirty="0" smtClean="0">
              <a:solidFill>
                <a:schemeClr val="tx1"/>
              </a:solidFill>
            </a:endParaRPr>
          </a:p>
          <a:p>
            <a:pPr>
              <a:lnSpc>
                <a:spcPct val="110000"/>
              </a:lnSpc>
              <a:buNone/>
            </a:pPr>
            <a:r>
              <a:rPr lang="en-US" b="1" dirty="0" smtClean="0">
                <a:solidFill>
                  <a:schemeClr val="tx1"/>
                </a:solidFill>
              </a:rPr>
              <a:t>	</a:t>
            </a:r>
            <a:r>
              <a:rPr lang="en-US" b="1" dirty="0" smtClean="0">
                <a:solidFill>
                  <a:schemeClr val="tx1"/>
                </a:solidFill>
                <a:latin typeface="+mn-lt"/>
              </a:rPr>
              <a:t>During a two week field experience at a US secondary school, Fellows will:</a:t>
            </a:r>
          </a:p>
          <a:p>
            <a:pPr>
              <a:lnSpc>
                <a:spcPct val="110000"/>
              </a:lnSpc>
            </a:pPr>
            <a:r>
              <a:rPr lang="en-US" sz="2000" dirty="0" smtClean="0">
                <a:solidFill>
                  <a:schemeClr val="tx1"/>
                </a:solidFill>
                <a:latin typeface="+mn-lt"/>
              </a:rPr>
              <a:t>Observe a variety of teaching methods</a:t>
            </a:r>
          </a:p>
          <a:p>
            <a:pPr>
              <a:lnSpc>
                <a:spcPct val="110000"/>
              </a:lnSpc>
            </a:pPr>
            <a:r>
              <a:rPr lang="en-US" sz="2000" dirty="0" smtClean="0">
                <a:solidFill>
                  <a:schemeClr val="tx1"/>
                </a:solidFill>
                <a:latin typeface="+mn-lt"/>
              </a:rPr>
              <a:t>Co-teach with American teachers and work with students</a:t>
            </a:r>
          </a:p>
          <a:p>
            <a:pPr>
              <a:lnSpc>
                <a:spcPct val="110000"/>
              </a:lnSpc>
            </a:pPr>
            <a:r>
              <a:rPr lang="en-US" sz="2000" dirty="0" smtClean="0">
                <a:solidFill>
                  <a:schemeClr val="tx1"/>
                </a:solidFill>
                <a:latin typeface="+mn-lt"/>
              </a:rPr>
              <a:t>Work closely with a U.S. teacher to develop lesson plans and pilot-testing lessons </a:t>
            </a:r>
          </a:p>
          <a:p>
            <a:pPr>
              <a:lnSpc>
                <a:spcPct val="110000"/>
              </a:lnSpc>
            </a:pPr>
            <a:r>
              <a:rPr lang="en-US" sz="2000" dirty="0" smtClean="0">
                <a:solidFill>
                  <a:schemeClr val="tx1"/>
                </a:solidFill>
                <a:latin typeface="+mn-lt"/>
              </a:rPr>
              <a:t>Participate in extra curricular activities as available </a:t>
            </a:r>
          </a:p>
          <a:p>
            <a:pPr marL="0" indent="0" algn="just">
              <a:lnSpc>
                <a:spcPct val="110000"/>
              </a:lnSpc>
              <a:buNone/>
            </a:pPr>
            <a:endParaRPr lang="en-US" sz="2050" dirty="0" smtClean="0">
              <a:solidFill>
                <a:schemeClr val="tx1"/>
              </a:solidFill>
            </a:endParaRPr>
          </a:p>
          <a:p>
            <a:pPr algn="just">
              <a:lnSpc>
                <a:spcPct val="110000"/>
              </a:lnSpc>
              <a:buFont typeface="Wingdings" pitchFamily="2" charset="2"/>
              <a:buNone/>
            </a:pPr>
            <a:endParaRPr lang="en-US" sz="2050" dirty="0" smtClean="0">
              <a:solidFill>
                <a:schemeClr val="tx1"/>
              </a:solidFill>
            </a:endParaRPr>
          </a:p>
          <a:p>
            <a:pPr eaLnBrk="1" hangingPunct="1"/>
            <a:endParaRPr lang="en-US" sz="2400" dirty="0" smtClean="0"/>
          </a:p>
          <a:p>
            <a:pPr eaLnBrk="1" hangingPunct="1">
              <a:buFont typeface="Wingdings" pitchFamily="2" charset="2"/>
              <a:buNone/>
            </a:pPr>
            <a:endParaRPr lang="en-US" dirty="0" smtClean="0"/>
          </a:p>
        </p:txBody>
      </p:sp>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12248" b="23244"/>
          <a:stretch/>
        </p:blipFill>
        <p:spPr bwMode="auto">
          <a:xfrm>
            <a:off x="0" y="2202077"/>
            <a:ext cx="3215085" cy="37949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275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1-008-0011-01 - powerpoint - template">
  <a:themeElements>
    <a:clrScheme name="IREX-01e">
      <a:dk1>
        <a:sysClr val="windowText" lastClr="000000"/>
      </a:dk1>
      <a:lt1>
        <a:sysClr val="window" lastClr="FFFFFF"/>
      </a:lt1>
      <a:dk2>
        <a:srgbClr val="004A64"/>
      </a:dk2>
      <a:lt2>
        <a:srgbClr val="C9CACC"/>
      </a:lt2>
      <a:accent1>
        <a:srgbClr val="7E8083"/>
      </a:accent1>
      <a:accent2>
        <a:srgbClr val="820024"/>
      </a:accent2>
      <a:accent3>
        <a:srgbClr val="E68422"/>
      </a:accent3>
      <a:accent4>
        <a:srgbClr val="846648"/>
      </a:accent4>
      <a:accent5>
        <a:srgbClr val="63891F"/>
      </a:accent5>
      <a:accent6>
        <a:srgbClr val="758085"/>
      </a:accent6>
      <a:hlink>
        <a:srgbClr val="1295D8"/>
      </a:hlink>
      <a:folHlink>
        <a:srgbClr val="B2B2B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TotalTime>
  <Words>1701</Words>
  <Application>Microsoft Office PowerPoint</Application>
  <PresentationFormat>On-screen Show (4:3)</PresentationFormat>
  <Paragraphs>268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2011-008-0011-01 - powerpoint - template</vt:lpstr>
      <vt:lpstr>PowerPoint Presentation</vt:lpstr>
      <vt:lpstr>Participating Organizations  and their Roles</vt:lpstr>
      <vt:lpstr>Teaching Excellence &amp; Achievement Program</vt:lpstr>
      <vt:lpstr>TEA is an intensive non-credit, non-degree six-week professional development program at a U.S. university (January – March 2017 or September – November 2017).   The TEA program includes:       </vt:lpstr>
      <vt:lpstr>Sample Weekly Schedule</vt:lpstr>
      <vt:lpstr>PowerPoint Presentation</vt:lpstr>
      <vt:lpstr>Program Overview - Academic Program</vt:lpstr>
      <vt:lpstr>Program Overview - Academic Program</vt:lpstr>
      <vt:lpstr>Program Overview -  U.S. Secondary School Field Experience</vt:lpstr>
      <vt:lpstr>Program Overview - Alumni Small Grants</vt:lpstr>
      <vt:lpstr>Program Overview - Alumni Small Grants</vt:lpstr>
      <vt:lpstr>Program Overview - Alumni Small Grants</vt:lpstr>
      <vt:lpstr>TEA Program Provisions</vt:lpstr>
      <vt:lpstr>Eligibility Requirements for TEA</vt:lpstr>
      <vt:lpstr>TEA Program Regulations</vt:lpstr>
      <vt:lpstr>TEA Selection Process</vt:lpstr>
      <vt:lpstr>TEA Selection Criteria</vt:lpstr>
      <vt:lpstr>TEA Selection Criteria cont.</vt:lpstr>
      <vt:lpstr>Good Luck! </vt:lpstr>
    </vt:vector>
  </TitlesOfParts>
  <Company>Brettrospective Media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A. Bearce</dc:creator>
  <cp:lastModifiedBy>Addishiywot Aseffa Girmammo</cp:lastModifiedBy>
  <cp:revision>158</cp:revision>
  <dcterms:created xsi:type="dcterms:W3CDTF">2011-03-27T14:22:05Z</dcterms:created>
  <dcterms:modified xsi:type="dcterms:W3CDTF">2015-12-22T19:54:41Z</dcterms:modified>
</cp:coreProperties>
</file>